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9144000"/>
  <p:notesSz cx="6858000" cy="9144000"/>
  <p:embeddedFontLst>
    <p:embeddedFont>
      <p:font typeface="Libre Baskerville"/>
      <p:regular r:id="rId38"/>
      <p:bold r:id="rId39"/>
      <p:italic r:id="rId40"/>
    </p:embeddedFont>
    <p:embeddedFont>
      <p:font typeface="Helvetica Neue"/>
      <p:regular r:id="rId41"/>
      <p:bold r:id="rId42"/>
      <p:italic r:id="rId43"/>
      <p:boldItalic r:id="rId44"/>
    </p:embeddedFont>
    <p:embeddedFont>
      <p:font typeface="Arial Black"/>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2">
          <p15:clr>
            <a:srgbClr val="A4A3A4"/>
          </p15:clr>
        </p15:guide>
        <p15:guide id="2" pos="28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52" orient="horz"/>
        <p:guide pos="288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Baskerville-italic.fntdata"/><Relationship Id="rId20" Type="http://schemas.openxmlformats.org/officeDocument/2006/relationships/slide" Target="slides/slide14.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6.xml"/><Relationship Id="rId44" Type="http://schemas.openxmlformats.org/officeDocument/2006/relationships/font" Target="fonts/HelveticaNeue-boldItalic.fntdata"/><Relationship Id="rId21" Type="http://schemas.openxmlformats.org/officeDocument/2006/relationships/slide" Target="slides/slide15.xml"/><Relationship Id="rId43" Type="http://schemas.openxmlformats.org/officeDocument/2006/relationships/font" Target="fonts/HelveticaNeue-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ArialBlack-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LibreBaskerville-bold.fntdata"/><Relationship Id="rId16" Type="http://schemas.openxmlformats.org/officeDocument/2006/relationships/slide" Target="slides/slide10.xml"/><Relationship Id="rId38" Type="http://schemas.openxmlformats.org/officeDocument/2006/relationships/font" Target="fonts/LibreBaskervill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Chemical changes along the length of a neuron's cell membrane cause an electrical charge to move in one direction along the length of the cell's axon. Once the signal reaches the end of the axon, it is passed to the next nerve cell either electrically or by a chemical messenger that crosses the synaptic cleft between nerve cells.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Once the signal reaches the end of the axon (or axon terminal) of a neuron, it must move through the synaptic cleft to the next neuron. At the most common type of synapse, known as a chemical synapse, the impulse triggers the release of chemical messengers, called neurotransmitters, from special pockets known as vesicles.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“Neural Network Signals.”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a:p>
          <a:p>
            <a:pPr indent="0" lvl="0" marL="0" marR="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Scanning electroni microscope image of a neural network. </a:t>
            </a:r>
            <a:r>
              <a:rPr lang="en-US">
                <a:latin typeface="Arial"/>
                <a:ea typeface="Arial"/>
                <a:cs typeface="Arial"/>
                <a:sym typeface="Arial"/>
              </a:rPr>
              <a:t>SEM courtesy of Paul De Koninck, PhD, Laval University. http://www.greenspine.ca/</a:t>
            </a:r>
            <a:endParaRPr/>
          </a:p>
          <a:p>
            <a:pPr indent="0" lvl="0" marL="0" rtl="0" algn="l">
              <a:spcBef>
                <a:spcPts val="0"/>
              </a:spcBef>
              <a:spcAft>
                <a:spcPts val="0"/>
              </a:spcAft>
              <a:buNone/>
            </a:pPr>
            <a:r>
              <a:t/>
            </a:r>
            <a:endParaRPr>
              <a:latin typeface="Arial"/>
              <a:ea typeface="Arial"/>
              <a:cs typeface="Arial"/>
              <a:sym typeface="Arial"/>
            </a:endParaRPr>
          </a:p>
        </p:txBody>
      </p:sp>
      <p:sp>
        <p:nvSpPr>
          <p:cNvPr id="254" name="Google Shape;254;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Neurotransmitters (chemical messengers) released from the vesicles of one neuron leave the cell and physically move through a narrow watery space between neurons, called the synaptic gap. This space between the two neurons is about 20 nanometers (one nanometer equals 0.000,000,1 centimeters).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joining of the neurotransmitters to their specific receptor sites on the receiving neuron can promote the generation of a new electrical impulse (the neuron “fires”) OR the neurotransmitters can have an inhibitory effect, making it harder for the neuron to fire.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“Neurotransmitters Contain Chemicals.”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SEM image of a nerve ending with its neurotransmitters. SEM courtesy of Tina Carvalho, MS, University of Hawai’i (released to public domain). http://www.cellimagelibrary.org/images/214 </a:t>
            </a:r>
            <a:endParaRPr/>
          </a:p>
        </p:txBody>
      </p:sp>
      <p:sp>
        <p:nvSpPr>
          <p:cNvPr id="275" name="Google Shape;27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Biologists have identified more than 100 different neurotransmitters. Each has a different three-dimensional shape, which fits only a certain kind of receptor site. The relationship between a neurotransmitter and its receptor is similar to that of a key and a lock.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“Neurotransmitters Contain Chemicals.”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Microscopic image of a hippocampal neuron © Baylor College of Medicine\Robert S. McNeil. http://www.neuralimages.org/ </a:t>
            </a:r>
            <a:endParaRPr/>
          </a:p>
        </p:txBody>
      </p:sp>
      <p:sp>
        <p:nvSpPr>
          <p:cNvPr id="284" name="Google Shape;284;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of the billions of neurons in the nervous system communicate with one another and with other cells, such as muscle cells, through special junctions known as synapses. Some neurons share synapses with thousands of other cells. Others connect with only a few cells.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some cases, instead of binding to the receiving neuron, neurotransmitters simply float (diffuse) away from the synapse. Other neurotransmitters are broken down or degraded by enzymes found within the synaptic cleft. Many neurotransmitters are transported, whole, back into the neuron that released them. Some drugs, such as cocaine and fluoxetine (Prozac</a:t>
            </a:r>
            <a:r>
              <a:rPr baseline="30000" lang="en-US"/>
              <a:t>®</a:t>
            </a:r>
            <a:r>
              <a:rPr lang="en-US"/>
              <a:t>), exert their effects by interfering with the removal of neurotransmitters from the synapse.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Sometimes, neurons do not communicate through neurotransmitters. Instead, an electrical charge passes directly from neuron to neuron through what is known as an electrical synapse. This type of signaling, in which the communicating neurons are very close together, is very fast and allows many interconnected neurons to fire at the same time. Electrical synapses are less common than chemical synapses, but they are very important for the normal development and function of the nervous system.</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“Neurotransmitters Contain Chemicals.”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Illustration © Baylor College of Medicine\M.S. Young. http://www.bcm.edu/</a:t>
            </a:r>
            <a:endParaRPr/>
          </a:p>
        </p:txBody>
      </p:sp>
      <p:sp>
        <p:nvSpPr>
          <p:cNvPr id="293" name="Google Shape;293;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neurons in the brain communicate with each other by releasing chemical messengers called neurotransmitters. Neurotransmitters cross the gaps between neurons or between neurons and other cells, such as muscle, and match up with specific receptors. Chemical signaling between neurons allows different kinds of messages to be sent. For example, some chemical messengers stimulate neurons to fire, while other messengers make it harder for an electrical impulse to be generated in the receiving neuron. Since one neuron can share synapses with thousands of other neurons, the combined effects of different messages ultimately determine whether a signal will be triggered or not.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Many drugs interfere with communication between nerve cells. Some drugs act directly on neurons, neurotransmitters and receptors. Curare, for example, is a deadly poison used by South American Indians. It causes death from paralysis by blocking receptors on muscle cells. Since the receptors are blocked, the real chemical messenger for muscle contraction (acetylcholine) can no longer stimulate the muscles to contract.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Drugs also can interfere with communication between neurons in other ways, such as by preventing the manufacture or release of neurotransmitters, by causing excessive firing of neurons by stimulating massive releases of neurotransmitters, by mimicking the effects of chemical messengers, or by preventing the normal breakdown and recycling of chemical messengers.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“Crossing the Synaptic Gap.”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Helvetica Neue"/>
              <a:buNone/>
            </a:pPr>
            <a:r>
              <a:rPr lang="en-US">
                <a:latin typeface="Helvetica Neue"/>
                <a:ea typeface="Helvetica Neue"/>
                <a:cs typeface="Helvetica Neue"/>
                <a:sym typeface="Helvetica Neue"/>
              </a:rPr>
              <a:t>Transmission electron microscopic image of the synaptic gap between two neurons. </a:t>
            </a:r>
            <a:r>
              <a:rPr lang="en-US">
                <a:latin typeface="Arial"/>
                <a:ea typeface="Arial"/>
                <a:cs typeface="Arial"/>
                <a:sym typeface="Arial"/>
              </a:rPr>
              <a:t>TEM image © Dennis Kunkel Microscopy, Inc. http://education.denniskunkel.com/catalog/home.php</a:t>
            </a:r>
            <a:endParaRPr>
              <a:latin typeface="Arial"/>
              <a:ea typeface="Arial"/>
              <a:cs typeface="Arial"/>
              <a:sym typeface="Arial"/>
            </a:endParaRPr>
          </a:p>
        </p:txBody>
      </p:sp>
      <p:sp>
        <p:nvSpPr>
          <p:cNvPr id="302" name="Google Shape;30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374" name="Google Shape;37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important to note that most people begin to use brain-altering chemicals voluntarily. Over time, however, the brain and body may adapt to the effects of a chemical. This can create a new “normal” state, adjusted to the presence of the introduced substance. This adaptation may lead to a physical dependence on the substance, such that the individual requires the chemical to function normally.</a:t>
            </a:r>
            <a:endParaRPr/>
          </a:p>
          <a:p>
            <a:pPr indent="0" lvl="0" marL="0" rtl="0" algn="l">
              <a:spcBef>
                <a:spcPts val="0"/>
              </a:spcBef>
              <a:spcAft>
                <a:spcPts val="0"/>
              </a:spcAft>
              <a:buNone/>
            </a:pPr>
            <a:r>
              <a:rPr lang="en-US"/>
              <a:t>For example, more than 80 percent of the current US population chooses to consume the stimulant caffeine in coffee and/or cola drinks because of its taste and/or perceived enhancement of mental and physical performance. Eventually, most caffeine consumers develop a dependence on its stimulating effects and experience mild withdrawal symptoms, such as sleepiness and headaches, when they do not have caffeine.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Other chemicals have more dramatic effects on the brain and body, affecting the brain’s natural reward centers, which are responsible for generating feelings of pleasure or well-being. However, feelings of euphoria, comfort or pleasure often decrease or disappear after the first few uses of the substance.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Drugs that act on areas of the brain related to sensations of pleasure are sometimes used inappropriately by people. Unfortunately, continued drug use actually changes the way the brain works. In some cases, it can cause permanent changes in the structure and function of the brain. This is the biological basis of addiction.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Many mind-altering chemicals abused by children and adults in the US lead to permanent changes in the brain that lead to addiction, and also may cause damage to other parts of the body. </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Marijuana use can alter memory regions of the brain and affect coordination and the senses in the short term. </a:t>
            </a:r>
            <a:endParaRPr/>
          </a:p>
          <a:p>
            <a:pPr indent="-171450" lvl="0" marL="171450" rtl="0" algn="l">
              <a:spcBef>
                <a:spcPts val="0"/>
              </a:spcBef>
              <a:spcAft>
                <a:spcPts val="0"/>
              </a:spcAft>
              <a:buClr>
                <a:schemeClr val="dk1"/>
              </a:buClr>
              <a:buSzPts val="1200"/>
              <a:buFont typeface="Arial"/>
              <a:buChar char="•"/>
            </a:pPr>
            <a:r>
              <a:rPr lang="en-US"/>
              <a:t>Heroin changes the way nerve cells in the brain receive and process messages. </a:t>
            </a:r>
            <a:endParaRPr/>
          </a:p>
          <a:p>
            <a:pPr indent="-171450" lvl="0" marL="171450" rtl="0" algn="l">
              <a:spcBef>
                <a:spcPts val="0"/>
              </a:spcBef>
              <a:spcAft>
                <a:spcPts val="0"/>
              </a:spcAft>
              <a:buClr>
                <a:schemeClr val="dk1"/>
              </a:buClr>
              <a:buSzPts val="1200"/>
              <a:buFont typeface="Arial"/>
              <a:buChar char="•"/>
            </a:pPr>
            <a:r>
              <a:rPr lang="en-US"/>
              <a:t>Inhalants, which are taken up by fatty tissue in the body, damage or destroy the fat-containing myelin sheath on nerve cell axons and disrupt nervous system communications, sometimes permanently. </a:t>
            </a:r>
            <a:endParaRPr/>
          </a:p>
          <a:p>
            <a:pPr indent="-171450" lvl="0" marL="171450" rtl="0" algn="l">
              <a:spcBef>
                <a:spcPts val="0"/>
              </a:spcBef>
              <a:spcAft>
                <a:spcPts val="0"/>
              </a:spcAft>
              <a:buClr>
                <a:schemeClr val="dk1"/>
              </a:buClr>
              <a:buSzPts val="1200"/>
              <a:buFont typeface="Arial"/>
              <a:buChar char="•"/>
            </a:pPr>
            <a:r>
              <a:rPr lang="en-US"/>
              <a:t>LSD can contribute to the development of chronic mental disorders. </a:t>
            </a:r>
            <a:endParaRPr/>
          </a:p>
          <a:p>
            <a:pPr indent="-171450" lvl="0" marL="171450" rtl="0" algn="l">
              <a:spcBef>
                <a:spcPts val="0"/>
              </a:spcBef>
              <a:spcAft>
                <a:spcPts val="0"/>
              </a:spcAft>
              <a:buClr>
                <a:schemeClr val="dk1"/>
              </a:buClr>
              <a:buSzPts val="1200"/>
              <a:buFont typeface="Arial"/>
              <a:buChar char="•"/>
            </a:pPr>
            <a:r>
              <a:rPr lang="en-US"/>
              <a:t>Alcohol, which depresses physical and mental abilities, damages many tissues throughout the body, including the liver and the brain. Alcohol also is a major contributing factor to automobile accidents because it affects coordination and judgment. </a:t>
            </a:r>
            <a:endParaRPr/>
          </a:p>
          <a:p>
            <a:pPr indent="-171450" lvl="0" marL="171450" rtl="0" algn="l">
              <a:spcBef>
                <a:spcPts val="0"/>
              </a:spcBef>
              <a:spcAft>
                <a:spcPts val="0"/>
              </a:spcAft>
              <a:buClr>
                <a:schemeClr val="dk1"/>
              </a:buClr>
              <a:buSzPts val="1200"/>
              <a:buFont typeface="Arial"/>
              <a:buChar char="•"/>
            </a:pPr>
            <a:r>
              <a:rPr lang="en-US"/>
              <a:t>Nicotine, a stimulant in tobacco, is a very addictive substance that can damage the circulatory system. However, the greatest health risk from smoking comes from other compounds in cigarette and cigar smoke that are linked to development of lung and other cancers. Nicotine is one of the most addictive substances in common use.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“Drugs, Risks and the Nervous System.”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MRI image courtesy of NIDA. http://www.drugabuse.gov/publications/science-addiction/drug-abuse-addiction</a:t>
            </a:r>
            <a:endParaRPr/>
          </a:p>
          <a:p>
            <a:pPr indent="0" lvl="0" marL="0" rtl="0" algn="l">
              <a:spcBef>
                <a:spcPts val="0"/>
              </a:spcBef>
              <a:spcAft>
                <a:spcPts val="0"/>
              </a:spcAft>
              <a:buNone/>
            </a:pPr>
            <a:r>
              <a:t/>
            </a:r>
            <a:endParaRPr>
              <a:latin typeface="Arial"/>
              <a:ea typeface="Arial"/>
              <a:cs typeface="Arial"/>
              <a:sym typeface="Arial"/>
            </a:endParaRPr>
          </a:p>
        </p:txBody>
      </p:sp>
      <p:sp>
        <p:nvSpPr>
          <p:cNvPr id="412" name="Google Shape;41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brain of the average adult weighs about three pounds and fills over half the skull. Even though it is soft (like pudding), the brain can be divided into several regions, each with very specific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cerebrum, about 85% of the brain’s mass, sits above the brainstem and cerebellum. The surface of the cerebrum, known as the cerebral cortex, has bumps (gyri) and grooves (sulci). The cerebrum enables one to think, learn, reason, remember, feel sensations and emotions, and move muscles purposefully. It is comprised of two hemispheres (or halves), separated by a deep fissure.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hemispheres are connected by a large bundle of nerve fibers known as the corpus callosum. They communicate with each other constantly. Even though the hemispheres may look the same, they are somewhat specialized for certain functions. For example, in most people, the ability to form words is a function that seems to be located within the left hemisphere, while the right hemisphere is better at processing spatial information. Different parts of each hemisphere handle specific functions, including hearing, vision, speech, memory, decision making and long-term planning.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cerebellum sits at the back of the brainstem and is about the size of a tennis ball. It helps us maintain balance and posture, and coordinates our movements. The cerebellum also plays an important role in our ability to learn and remember new motor skills, such as riding a bike.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limbic system is comprised of a number of interconnected brain regions, including areas within and under the cerebral hemispheres. It is involved in many emotions and motivations, especially those related to survival, such as anger, fear, and even the fight-or-flight response. The limbic system also plays an important role in feelings of pleasure, such as those experienced from eating and sex.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brainstem connects directly with the spinal cord and is responsible for automatic functions of the body, including heartbeat, digestion, breathing, swallowing, coughing and sneezing. Automatic functions are present at birth and happen without thinking about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brain’s main communication channel to the rest of the body is the spinal cord. Nerves branch out from the spinal cord and send and receive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Functions and abilities develop as the brain grows and matures. The human brain generally reaches close to 80% of its adult weight by the age of two or three, yet it continues to develop throughout adolescence and early adulthood. The region of the cerebral cortex responsible for judgment, organization and reasoning appears to be one of the last brain areas to reach maturity.</a:t>
            </a:r>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“The Brain.”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Illustrations © Williams &amp; Wilkins. All rights reserved. </a:t>
            </a:r>
            <a:endParaRPr/>
          </a:p>
        </p:txBody>
      </p:sp>
      <p:sp>
        <p:nvSpPr>
          <p:cNvPr id="174" name="Google Shape;174;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Helvetica Neue"/>
              <a:buNone/>
            </a:pPr>
            <a:r>
              <a:rPr lang="en-US">
                <a:latin typeface="Helvetica Neue"/>
                <a:ea typeface="Helvetica Neue"/>
                <a:cs typeface="Helvetica Neue"/>
                <a:sym typeface="Helvetica Neue"/>
              </a:rPr>
              <a:t>From </a:t>
            </a:r>
            <a:r>
              <a:rPr i="1" lang="en-US">
                <a:latin typeface="Helvetica Neue"/>
                <a:ea typeface="Helvetica Neue"/>
                <a:cs typeface="Helvetica Neue"/>
                <a:sym typeface="Helvetica Neue"/>
              </a:rPr>
              <a:t>Brain Chemistry Teacher’s Guide: </a:t>
            </a:r>
            <a:r>
              <a:rPr lang="en-US">
                <a:latin typeface="Helvetica Neue"/>
                <a:ea typeface="Helvetica Neue"/>
                <a:cs typeface="Helvetica Neue"/>
                <a:sym typeface="Helvetica Neue"/>
              </a:rPr>
              <a:t>“The Brain”</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Did you ever wonder why you can respond so quickly when you are startled? Wonder why you can “see” a picture in your mind’s eye? Wonder why you can remember facts, events and skills that you learned or experienced a long time ago? Your brain and nervous system makes these and many more things possible by controlling virtually all functions of the body by transmitting neurotransmitters via specialized cells, called neurons.</a:t>
            </a:r>
            <a:endParaRPr/>
          </a:p>
          <a:p>
            <a:pPr indent="0" lvl="0" marL="0" marR="0" rtl="0" algn="l">
              <a:lnSpc>
                <a:spcPct val="100000"/>
              </a:lnSpc>
              <a:spcBef>
                <a:spcPts val="0"/>
              </a:spcBef>
              <a:spcAft>
                <a:spcPts val="0"/>
              </a:spcAft>
              <a:buClr>
                <a:schemeClr val="dk1"/>
              </a:buClr>
              <a:buSzPts val="1200"/>
              <a:buFont typeface="Calibri"/>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Reference: </a:t>
            </a:r>
            <a:endParaRPr>
              <a:latin typeface="Helvetica Neue"/>
              <a:ea typeface="Helvetica Neue"/>
              <a:cs typeface="Helvetica Neue"/>
              <a:sym typeface="Helvetica Neue"/>
            </a:endParaRPr>
          </a:p>
          <a:p>
            <a:pPr indent="0" lvl="0" marL="0" rtl="0" algn="l">
              <a:spcBef>
                <a:spcPts val="0"/>
              </a:spcBef>
              <a:spcAft>
                <a:spcPts val="0"/>
              </a:spcAft>
              <a:buNone/>
            </a:pP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lang="en-US"/>
              <a:t>Image reference:</a:t>
            </a:r>
            <a:endParaRPr/>
          </a:p>
          <a:p>
            <a:pPr indent="0" lvl="0" marL="0" marR="0" rtl="0" algn="l">
              <a:lnSpc>
                <a:spcPct val="100000"/>
              </a:lnSpc>
              <a:spcBef>
                <a:spcPts val="0"/>
              </a:spcBef>
              <a:spcAft>
                <a:spcPts val="0"/>
              </a:spcAft>
              <a:buClr>
                <a:schemeClr val="dk1"/>
              </a:buClr>
              <a:buSzPts val="1200"/>
              <a:buFont typeface="Calibri"/>
              <a:buNone/>
            </a:pPr>
            <a:r>
              <a:rPr lang="en-US"/>
              <a:t>Purkinje cells (immunofluorescence, blue), olivary axons (anterograde tracing, yellow-green) and synaptic terminals (immunofluorescence, red) are shown, revealing the highly specific organization of neuronal connections in a mouse cerebellum. Image by Mathieu Letellier, Honorable Mention, 2009 Olympus BioScapes Digital Imaging Competition</a:t>
            </a:r>
            <a:r>
              <a:rPr baseline="30000" lang="en-US"/>
              <a:t>®</a:t>
            </a:r>
            <a:r>
              <a:rPr lang="en-US"/>
              <a:t>, http://www.cellimagelibrary.org/images/41920 CC-BY-NC-ND. </a:t>
            </a:r>
            <a:endParaRPr/>
          </a:p>
        </p:txBody>
      </p:sp>
      <p:sp>
        <p:nvSpPr>
          <p:cNvPr id="444" name="Google Shape;444;p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MRI of a normal brain, the cerebrum, cerebellum, brain stem, and other regions of the brain are clearly visible.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a:p>
          <a:p>
            <a:pPr indent="0" lvl="0" marL="0" marR="0" rtl="0" algn="l">
              <a:lnSpc>
                <a:spcPct val="100000"/>
              </a:lnSpc>
              <a:spcBef>
                <a:spcPts val="0"/>
              </a:spcBef>
              <a:spcAft>
                <a:spcPts val="0"/>
              </a:spcAft>
              <a:buClr>
                <a:schemeClr val="dk1"/>
              </a:buClr>
              <a:buSzPts val="1200"/>
              <a:buFont typeface="Helvetica Neue"/>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“The Brain.”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a:p>
          <a:p>
            <a:pPr indent="0" lvl="0" marL="0" rtl="0" algn="l">
              <a:spcBef>
                <a:spcPts val="0"/>
              </a:spcBef>
              <a:spcAft>
                <a:spcPts val="0"/>
              </a:spcAft>
              <a:buNone/>
            </a:pPr>
            <a:r>
              <a:rPr lang="en-US">
                <a:latin typeface="Arial"/>
                <a:ea typeface="Arial"/>
                <a:cs typeface="Arial"/>
                <a:sym typeface="Arial"/>
              </a:rPr>
              <a:t>MRI © Mikhail Basov.</a:t>
            </a:r>
            <a:endParaRPr>
              <a:latin typeface="Arial"/>
              <a:ea typeface="Arial"/>
              <a:cs typeface="Arial"/>
              <a:sym typeface="Arial"/>
            </a:endParaRPr>
          </a:p>
        </p:txBody>
      </p:sp>
      <p:sp>
        <p:nvSpPr>
          <p:cNvPr id="199" name="Google Shape;19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brain is the command center of the central nervous system; it controls virtually all functions of the body. The brain’s main communication channel to the rest of the body is the spinal cord. Nerves branch out from the spinal cord and send and receive information. All other nerves in the body form the peripheral nervous system. </a:t>
            </a:r>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“The Brain.”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Illustrations © Williams &amp; Wilkins. All rights reserved. </a:t>
            </a:r>
            <a:endParaRPr/>
          </a:p>
          <a:p>
            <a:pPr indent="0" lvl="0" marL="0" rtl="0" algn="l">
              <a:spcBef>
                <a:spcPts val="0"/>
              </a:spcBef>
              <a:spcAft>
                <a:spcPts val="0"/>
              </a:spcAft>
              <a:buNone/>
            </a:pPr>
            <a:r>
              <a:t/>
            </a:r>
            <a:endParaRPr>
              <a:latin typeface="Arial"/>
              <a:ea typeface="Arial"/>
              <a:cs typeface="Arial"/>
              <a:sym typeface="Arial"/>
            </a:endParaRPr>
          </a:p>
        </p:txBody>
      </p:sp>
      <p:sp>
        <p:nvSpPr>
          <p:cNvPr id="208" name="Google Shape;20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MRI images of brain development taken at ages 1 week, 3 months, 1 year, 2 years and 10 years.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“The Brain.”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MRI courtesy of NIH from the MRI Study of Normal Brain Development project. http://pediatricmri.nih.gov/nihpd/info/index.html</a:t>
            </a:r>
            <a:endParaRPr>
              <a:latin typeface="Arial"/>
              <a:ea typeface="Arial"/>
              <a:cs typeface="Arial"/>
              <a:sym typeface="Arial"/>
            </a:endParaRPr>
          </a:p>
        </p:txBody>
      </p:sp>
      <p:sp>
        <p:nvSpPr>
          <p:cNvPr id="218" name="Google Shape;21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human brain is the most complex structure in the known universe. Consisting of close to 100 billion nerve cells (and many times that number of supporting cells), the brain is the center of our thoughts and emotions. It receives and processes information from the world around us, directs our movements and controls automatic functions of our bodies. Amazingly, virtually all functions of the brain and the rest of the nervous system are based on communication among nerve cells, also known as neurons.</a:t>
            </a:r>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“What Is a Neuron?”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Microscopic image © Baylor College of Medicine\Robert S. McNeil. http://www.neuralimages.org/</a:t>
            </a:r>
            <a:endParaRPr/>
          </a:p>
          <a:p>
            <a:pPr indent="0" lvl="0" marL="0" rtl="0" algn="l">
              <a:spcBef>
                <a:spcPts val="0"/>
              </a:spcBef>
              <a:spcAft>
                <a:spcPts val="0"/>
              </a:spcAft>
              <a:buNone/>
            </a:pPr>
            <a:r>
              <a:t/>
            </a:r>
            <a:endParaRPr>
              <a:latin typeface="Arial"/>
              <a:ea typeface="Arial"/>
              <a:cs typeface="Arial"/>
              <a:sym typeface="Arial"/>
            </a:endParaRPr>
          </a:p>
        </p:txBody>
      </p:sp>
      <p:sp>
        <p:nvSpPr>
          <p:cNvPr id="227" name="Google Shape;227;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typical neuron has an enlarged area, the cell body, which contains the nucleus. Neurons typically also have two types of specialized extensions that project away from the cell body. The branches on which information is received are known as dendrites. Each neuron usually has many dendrites. Each neuron usually also has a longer tail-like structure, or axon, which transmits information to other cells.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Axons can be branched at their tips. The axons of many kinds of neurons are surrounded by a fatty, segmented covering called the myelin sheath. This covering acts as a kind of insulation and improves the ability of axons to carry nervous system signals rapidly. In humans, axons can vary from only a fraction of an inch to more than 3 feet in length! The longest axons extend from the base of the spine all the way to the big toe of each foot.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Neurons communicate with one another through special junctions known as synapses. With the most common type of synapse, known as a chemical synapse, neurons do not actually touch. Rather, the end of the axon (or axon terminal) of one neuron is separated from the next neuron by a tiny gap called a synaptic cleft. Messages traveling from one neuron to the next must cross this gap and bind to the next neuron for the signal to continue along its path. Typically, a single neuron may be capable of receiving messages simultaneously on its dendrites and cell body from several thousand different neurons. </a:t>
            </a:r>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“Neural Network Signals.”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b="1">
              <a:latin typeface="Arial"/>
              <a:ea typeface="Arial"/>
              <a:cs typeface="Arial"/>
              <a:sym typeface="Arial"/>
            </a:endParaRPr>
          </a:p>
          <a:p>
            <a:pPr indent="0" lvl="0" marL="0" rtl="0" algn="l">
              <a:spcBef>
                <a:spcPts val="0"/>
              </a:spcBef>
              <a:spcAft>
                <a:spcPts val="0"/>
              </a:spcAft>
              <a:buNone/>
            </a:pPr>
            <a:r>
              <a:rPr lang="en-US">
                <a:latin typeface="Arial"/>
                <a:ea typeface="Arial"/>
                <a:cs typeface="Arial"/>
                <a:sym typeface="Arial"/>
              </a:rPr>
              <a:t>Illustration © Williams &amp; Wilkins. All rights reserved. </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sp>
        <p:nvSpPr>
          <p:cNvPr id="236" name="Google Shape;23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photo is of a motor neuron’s nerve endings on top of skeletal muscle fibers. The dark, bumpy areas at the end of each nerve are called motor end plates (neuromuscular junctions). Each motor end plate is associated with only one muscle fiber. When the neuron fires, acetylcholine (a neurotransmitter) is released into the space between the motor neuron (synaptic cleft) and that of the muscle fiber; it diffuses across the space and triggers the series of events that leads to contraction of the muscle.</a:t>
            </a:r>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Helvetica Neue"/>
                <a:ea typeface="Helvetica Neue"/>
                <a:cs typeface="Helvetica Neue"/>
                <a:sym typeface="Helvetica Neue"/>
              </a:rPr>
              <a:t>Reference: </a:t>
            </a:r>
            <a:endParaRPr b="1">
              <a:latin typeface="Helvetica Neue"/>
              <a:ea typeface="Helvetica Neue"/>
              <a:cs typeface="Helvetica Neue"/>
              <a:sym typeface="Helvetica Neue"/>
            </a:endParaRPr>
          </a:p>
          <a:p>
            <a:pPr indent="0" lvl="0" marL="0" rtl="0" algn="l">
              <a:spcBef>
                <a:spcPts val="0"/>
              </a:spcBef>
              <a:spcAft>
                <a:spcPts val="0"/>
              </a:spcAft>
              <a:buNone/>
            </a:pPr>
            <a:r>
              <a:rPr lang="en-US">
                <a:latin typeface="Helvetica Neue"/>
                <a:ea typeface="Helvetica Neue"/>
                <a:cs typeface="Helvetica Neue"/>
                <a:sym typeface="Helvetica Neue"/>
              </a:rPr>
              <a:t>From the </a:t>
            </a:r>
            <a:r>
              <a:rPr i="1" lang="en-US">
                <a:latin typeface="Helvetica Neue"/>
                <a:ea typeface="Helvetica Neue"/>
                <a:cs typeface="Helvetica Neue"/>
                <a:sym typeface="Helvetica Neue"/>
              </a:rPr>
              <a:t>Brain Chemistry Teacher’s Guide</a:t>
            </a:r>
            <a:r>
              <a:rPr i="0" lang="en-US">
                <a:latin typeface="Helvetica Neue"/>
                <a:ea typeface="Helvetica Neue"/>
                <a:cs typeface="Helvetica Neue"/>
                <a:sym typeface="Helvetica Neue"/>
              </a:rPr>
              <a:t> activity, </a:t>
            </a:r>
            <a:r>
              <a:rPr lang="en-US">
                <a:latin typeface="Helvetica Neue"/>
                <a:ea typeface="Helvetica Neue"/>
                <a:cs typeface="Helvetica Neue"/>
                <a:sym typeface="Helvetica Neue"/>
              </a:rPr>
              <a:t>“Neural Network Signals.” </a:t>
            </a:r>
            <a:r>
              <a:rPr i="1" lang="en-US">
                <a:latin typeface="Helvetica Neue"/>
                <a:ea typeface="Helvetica Neue"/>
                <a:cs typeface="Helvetica Neue"/>
                <a:sym typeface="Helvetica Neue"/>
              </a:rPr>
              <a:t>Brain Chemistry Teacher’s Guide </a:t>
            </a:r>
            <a:r>
              <a:rPr lang="en-US">
                <a:latin typeface="Arial"/>
                <a:ea typeface="Arial"/>
                <a:cs typeface="Arial"/>
                <a:sym typeface="Arial"/>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endParaRPr/>
          </a:p>
          <a:p>
            <a:pPr indent="0" lvl="0" marL="0" rtl="0" algn="l">
              <a:spcBef>
                <a:spcPts val="0"/>
              </a:spcBef>
              <a:spcAft>
                <a:spcPts val="0"/>
              </a:spcAft>
              <a:buNone/>
            </a:pPr>
            <a:r>
              <a:t/>
            </a:r>
            <a:endParaRPr b="1">
              <a:latin typeface="Arial"/>
              <a:ea typeface="Arial"/>
              <a:cs typeface="Arial"/>
              <a:sym typeface="Arial"/>
            </a:endParaRPr>
          </a:p>
          <a:p>
            <a:pPr indent="0" lvl="0" marL="0" rtl="0" algn="l">
              <a:spcBef>
                <a:spcPts val="0"/>
              </a:spcBef>
              <a:spcAft>
                <a:spcPts val="0"/>
              </a:spcAft>
              <a:buNone/>
            </a:pPr>
            <a:r>
              <a:rPr b="1" lang="en-US">
                <a:latin typeface="Arial"/>
                <a:ea typeface="Arial"/>
                <a:cs typeface="Arial"/>
                <a:sym typeface="Arial"/>
              </a:rPr>
              <a:t>Image reference:</a:t>
            </a:r>
            <a:endParaRPr/>
          </a:p>
          <a:p>
            <a:pPr indent="0" lvl="0" marL="0" rtl="0" algn="l">
              <a:spcBef>
                <a:spcPts val="0"/>
              </a:spcBef>
              <a:spcAft>
                <a:spcPts val="0"/>
              </a:spcAft>
              <a:buNone/>
            </a:pPr>
            <a:r>
              <a:rPr lang="en-US">
                <a:latin typeface="Arial"/>
                <a:ea typeface="Arial"/>
                <a:cs typeface="Arial"/>
                <a:sym typeface="Arial"/>
              </a:rPr>
              <a:t>Miscroscopic image courtesy of Thomas Caceci, PhD, Virginia-Maryland Regional College of Veterinary Medicine. http://www.vetmed.vt.edu/education/curriculum/vm8054/Labs/Lab10/lab10.htm</a:t>
            </a:r>
            <a:endParaRPr>
              <a:latin typeface="Arial"/>
              <a:ea typeface="Arial"/>
              <a:cs typeface="Arial"/>
              <a:sym typeface="Arial"/>
            </a:endParaRPr>
          </a:p>
        </p:txBody>
      </p:sp>
      <p:sp>
        <p:nvSpPr>
          <p:cNvPr id="245" name="Google Shape;24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2" name="Google Shape;82;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1" name="Shape 91"/>
        <p:cNvGrpSpPr/>
        <p:nvPr/>
      </p:nvGrpSpPr>
      <p:grpSpPr>
        <a:xfrm>
          <a:off x="0" y="0"/>
          <a:ext cx="0" cy="0"/>
          <a:chOff x="0" y="0"/>
          <a:chExt cx="0" cy="0"/>
        </a:xfrm>
      </p:grpSpPr>
      <p:sp>
        <p:nvSpPr>
          <p:cNvPr id="92" name="Google Shape;9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3" name="Google Shape;93;p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6" name="Shape 96"/>
        <p:cNvGrpSpPr/>
        <p:nvPr/>
      </p:nvGrpSpPr>
      <p:grpSpPr>
        <a:xfrm>
          <a:off x="0" y="0"/>
          <a:ext cx="0" cy="0"/>
          <a:chOff x="0" y="0"/>
          <a:chExt cx="0" cy="0"/>
        </a:xfrm>
      </p:grpSpPr>
      <p:sp>
        <p:nvSpPr>
          <p:cNvPr id="97" name="Google Shape;97;p1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1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algn="ctr">
              <a:spcBef>
                <a:spcPts val="480"/>
              </a:spcBef>
              <a:spcAft>
                <a:spcPts val="0"/>
              </a:spcAft>
              <a:buClr>
                <a:schemeClr val="dk1"/>
              </a:buClr>
              <a:buSzPts val="2400"/>
              <a:buFont typeface="Arial"/>
              <a:buNone/>
              <a:defRPr sz="2400"/>
            </a:lvl1pPr>
            <a:lvl2pPr lvl="1" algn="ctr">
              <a:spcBef>
                <a:spcPts val="400"/>
              </a:spcBef>
              <a:spcAft>
                <a:spcPts val="0"/>
              </a:spcAft>
              <a:buClr>
                <a:schemeClr val="dk1"/>
              </a:buClr>
              <a:buSzPts val="2000"/>
              <a:buFont typeface="Arial"/>
              <a:buNone/>
              <a:defRPr sz="2000"/>
            </a:lvl2pPr>
            <a:lvl3pPr lvl="2" algn="ctr">
              <a:spcBef>
                <a:spcPts val="360"/>
              </a:spcBef>
              <a:spcAft>
                <a:spcPts val="0"/>
              </a:spcAft>
              <a:buClr>
                <a:schemeClr val="dk1"/>
              </a:buClr>
              <a:buSzPts val="1800"/>
              <a:buFont typeface="Arial"/>
              <a:buNone/>
              <a:defRPr sz="1800"/>
            </a:lvl3pPr>
            <a:lvl4pPr lvl="3" algn="ctr">
              <a:spcBef>
                <a:spcPts val="320"/>
              </a:spcBef>
              <a:spcAft>
                <a:spcPts val="0"/>
              </a:spcAft>
              <a:buClr>
                <a:schemeClr val="dk1"/>
              </a:buClr>
              <a:buSzPts val="1600"/>
              <a:buFont typeface="Arial"/>
              <a:buNone/>
              <a:defRPr sz="1600"/>
            </a:lvl4pPr>
            <a:lvl5pPr lvl="4" algn="ctr">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9" name="Google Shape;99;p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2" name="Shape 102"/>
        <p:cNvGrpSpPr/>
        <p:nvPr/>
      </p:nvGrpSpPr>
      <p:grpSpPr>
        <a:xfrm>
          <a:off x="0" y="0"/>
          <a:ext cx="0" cy="0"/>
          <a:chOff x="0" y="0"/>
          <a:chExt cx="0" cy="0"/>
        </a:xfrm>
      </p:grpSpPr>
      <p:sp>
        <p:nvSpPr>
          <p:cNvPr id="103" name="Google Shape;10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 name="Google Shape;10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Google Shape;109;p17"/>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 name="Google Shape;110;p17"/>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lstStyle>
            <a:lvl1pPr indent="-228600" lvl="0" marL="457200" algn="l">
              <a:spcBef>
                <a:spcPts val="480"/>
              </a:spcBef>
              <a:spcAft>
                <a:spcPts val="0"/>
              </a:spcAft>
              <a:buClr>
                <a:schemeClr val="dk1"/>
              </a:buClr>
              <a:buSzPts val="2400"/>
              <a:buFont typeface="Arial"/>
              <a:buNone/>
              <a:defRPr sz="2400"/>
            </a:lvl1pPr>
            <a:lvl2pPr indent="-228600" lvl="1" marL="914400" algn="l">
              <a:spcBef>
                <a:spcPts val="400"/>
              </a:spcBef>
              <a:spcAft>
                <a:spcPts val="0"/>
              </a:spcAft>
              <a:buClr>
                <a:schemeClr val="dk1"/>
              </a:buClr>
              <a:buSzPts val="2000"/>
              <a:buFont typeface="Arial"/>
              <a:buNone/>
              <a:defRPr sz="2000"/>
            </a:lvl2pPr>
            <a:lvl3pPr indent="-228600" lvl="2" marL="1371600" algn="l">
              <a:spcBef>
                <a:spcPts val="360"/>
              </a:spcBef>
              <a:spcAft>
                <a:spcPts val="0"/>
              </a:spcAft>
              <a:buClr>
                <a:schemeClr val="dk1"/>
              </a:buClr>
              <a:buSzPts val="1800"/>
              <a:buFont typeface="Arial"/>
              <a:buNone/>
              <a:defRPr sz="1800"/>
            </a:lvl3pPr>
            <a:lvl4pPr indent="-228600" lvl="3" marL="1828800" algn="l">
              <a:spcBef>
                <a:spcPts val="320"/>
              </a:spcBef>
              <a:spcAft>
                <a:spcPts val="0"/>
              </a:spcAft>
              <a:buClr>
                <a:schemeClr val="dk1"/>
              </a:buClr>
              <a:buSzPts val="1600"/>
              <a:buFont typeface="Arial"/>
              <a:buNone/>
              <a:defRPr sz="1600"/>
            </a:lvl4pPr>
            <a:lvl5pPr indent="-228600" lvl="4" marL="2286000" algn="l">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111" name="Google Shape;111;p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 name="Google Shape;116;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1" name="Shape 121"/>
        <p:cNvGrpSpPr/>
        <p:nvPr/>
      </p:nvGrpSpPr>
      <p:grpSpPr>
        <a:xfrm>
          <a:off x="0" y="0"/>
          <a:ext cx="0" cy="0"/>
          <a:chOff x="0" y="0"/>
          <a:chExt cx="0" cy="0"/>
        </a:xfrm>
      </p:grpSpPr>
      <p:sp>
        <p:nvSpPr>
          <p:cNvPr id="122" name="Google Shape;122;p19"/>
          <p:cNvSpPr txBox="1"/>
          <p:nvPr>
            <p:ph type="title"/>
          </p:nvPr>
        </p:nvSpPr>
        <p:spPr>
          <a:xfrm>
            <a:off x="630238" y="365125"/>
            <a:ext cx="7886700" cy="1325563"/>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3" name="Google Shape;123;p19"/>
          <p:cNvSpPr txBox="1"/>
          <p:nvPr>
            <p:ph idx="1" type="body"/>
          </p:nvPr>
        </p:nvSpPr>
        <p:spPr>
          <a:xfrm>
            <a:off x="630238" y="1681163"/>
            <a:ext cx="3868737" cy="82391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19"/>
          <p:cNvSpPr txBox="1"/>
          <p:nvPr>
            <p:ph idx="2" type="body"/>
          </p:nvPr>
        </p:nvSpPr>
        <p:spPr>
          <a:xfrm>
            <a:off x="630238" y="2505075"/>
            <a:ext cx="3868737" cy="368458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9"/>
          <p:cNvSpPr txBox="1"/>
          <p:nvPr>
            <p:ph idx="3" type="body"/>
          </p:nvPr>
        </p:nvSpPr>
        <p:spPr>
          <a:xfrm>
            <a:off x="4629150" y="1681163"/>
            <a:ext cx="3887788" cy="82391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19"/>
          <p:cNvSpPr txBox="1"/>
          <p:nvPr>
            <p:ph idx="4" type="body"/>
          </p:nvPr>
        </p:nvSpPr>
        <p:spPr>
          <a:xfrm>
            <a:off x="4629150" y="2505075"/>
            <a:ext cx="3887788" cy="3684588"/>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0" name="Shape 130"/>
        <p:cNvGrpSpPr/>
        <p:nvPr/>
      </p:nvGrpSpPr>
      <p:grpSpPr>
        <a:xfrm>
          <a:off x="0" y="0"/>
          <a:ext cx="0" cy="0"/>
          <a:chOff x="0" y="0"/>
          <a:chExt cx="0" cy="0"/>
        </a:xfrm>
      </p:grpSpPr>
      <p:sp>
        <p:nvSpPr>
          <p:cNvPr id="131" name="Google Shape;131;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4" name="Shape 134"/>
        <p:cNvGrpSpPr/>
        <p:nvPr/>
      </p:nvGrpSpPr>
      <p:grpSpPr>
        <a:xfrm>
          <a:off x="0" y="0"/>
          <a:ext cx="0" cy="0"/>
          <a:chOff x="0" y="0"/>
          <a:chExt cx="0" cy="0"/>
        </a:xfrm>
      </p:grpSpPr>
      <p:sp>
        <p:nvSpPr>
          <p:cNvPr id="135" name="Google Shape;135;p21"/>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6" name="Google Shape;136;p21"/>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7" name="Google Shape;137;p21"/>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p2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 name="Google Shape;22;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1" name="Shape 141"/>
        <p:cNvGrpSpPr/>
        <p:nvPr/>
      </p:nvGrpSpPr>
      <p:grpSpPr>
        <a:xfrm>
          <a:off x="0" y="0"/>
          <a:ext cx="0" cy="0"/>
          <a:chOff x="0" y="0"/>
          <a:chExt cx="0" cy="0"/>
        </a:xfrm>
      </p:grpSpPr>
      <p:sp>
        <p:nvSpPr>
          <p:cNvPr id="142" name="Google Shape;142;p22"/>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3" name="Google Shape;143;p22"/>
          <p:cNvSpPr/>
          <p:nvPr>
            <p:ph idx="2" type="pic"/>
          </p:nvPr>
        </p:nvSpPr>
        <p:spPr>
          <a:xfrm>
            <a:off x="3887788" y="987425"/>
            <a:ext cx="4629150" cy="4873625"/>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44" name="Google Shape;144;p22"/>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dk1"/>
              </a:buClr>
              <a:buSzPts val="1600"/>
              <a:buFont typeface="Arial"/>
              <a:buNone/>
              <a:defRPr sz="1600"/>
            </a:lvl1pPr>
            <a:lvl2pPr indent="-228600" lvl="1" marL="914400" algn="l">
              <a:spcBef>
                <a:spcPts val="280"/>
              </a:spcBef>
              <a:spcAft>
                <a:spcPts val="0"/>
              </a:spcAft>
              <a:buClr>
                <a:schemeClr val="dk1"/>
              </a:buClr>
              <a:buSzPts val="1400"/>
              <a:buFont typeface="Arial"/>
              <a:buNone/>
              <a:defRPr sz="1400"/>
            </a:lvl2pPr>
            <a:lvl3pPr indent="-228600" lvl="2" marL="1371600" algn="l">
              <a:spcBef>
                <a:spcPts val="240"/>
              </a:spcBef>
              <a:spcAft>
                <a:spcPts val="0"/>
              </a:spcAft>
              <a:buClr>
                <a:schemeClr val="dk1"/>
              </a:buClr>
              <a:buSzPts val="1200"/>
              <a:buFont typeface="Arial"/>
              <a:buNone/>
              <a:defRPr sz="1200"/>
            </a:lvl3pPr>
            <a:lvl4pPr indent="-228600" lvl="3" marL="1828800" algn="l">
              <a:spcBef>
                <a:spcPts val="200"/>
              </a:spcBef>
              <a:spcAft>
                <a:spcPts val="0"/>
              </a:spcAft>
              <a:buClr>
                <a:schemeClr val="dk1"/>
              </a:buClr>
              <a:buSzPts val="1000"/>
              <a:buFont typeface="Arial"/>
              <a:buNone/>
              <a:defRPr sz="1000"/>
            </a:lvl4pPr>
            <a:lvl5pPr indent="-228600" lvl="4" marL="2286000" algn="l">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5" name="Google Shape;145;p2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2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4" name="Shape 154"/>
        <p:cNvGrpSpPr/>
        <p:nvPr/>
      </p:nvGrpSpPr>
      <p:grpSpPr>
        <a:xfrm>
          <a:off x="0" y="0"/>
          <a:ext cx="0" cy="0"/>
          <a:chOff x="0" y="0"/>
          <a:chExt cx="0" cy="0"/>
        </a:xfrm>
      </p:grpSpPr>
      <p:sp>
        <p:nvSpPr>
          <p:cNvPr id="155" name="Google Shape;155;p24"/>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6" name="Google Shape;156;p2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8" name="Google Shape;28;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BioEd-Logo-Powerpoint.png" id="31" name="Google Shape;31;p4"/>
          <p:cNvPicPr preferRelativeResize="0"/>
          <p:nvPr/>
        </p:nvPicPr>
        <p:blipFill rotWithShape="1">
          <a:blip r:embed="rId2">
            <a:alphaModFix/>
          </a:blip>
          <a:srcRect b="0" l="0" r="4807" t="0"/>
          <a:stretch/>
        </p:blipFill>
        <p:spPr>
          <a:xfrm>
            <a:off x="0" y="5993590"/>
            <a:ext cx="9144000" cy="87552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5" name="Google Shape;35;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8" name="Google Shape;48;p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0" name="Google Shape;50;p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2" name="Google Shape;62;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3" name="Google Shape;63;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0" name="Google Shape;70;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5" name="Shape 85"/>
        <p:cNvGrpSpPr/>
        <p:nvPr/>
      </p:nvGrpSpPr>
      <p:grpSpPr>
        <a:xfrm>
          <a:off x="0" y="0"/>
          <a:ext cx="0" cy="0"/>
          <a:chOff x="0" y="0"/>
          <a:chExt cx="0" cy="0"/>
        </a:xfrm>
      </p:grpSpPr>
      <p:sp>
        <p:nvSpPr>
          <p:cNvPr id="86" name="Google Shape;8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87" name="Google Shape;8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0" name="Google Shape;90;p1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5"/>
          <p:cNvPicPr preferRelativeResize="0"/>
          <p:nvPr/>
        </p:nvPicPr>
        <p:blipFill rotWithShape="1">
          <a:blip r:embed="rId3">
            <a:alphaModFix/>
          </a:blip>
          <a:srcRect b="0" l="0" r="0" t="0"/>
          <a:stretch/>
        </p:blipFill>
        <p:spPr>
          <a:xfrm>
            <a:off x="747319" y="618241"/>
            <a:ext cx="4067175" cy="5791200"/>
          </a:xfrm>
          <a:prstGeom prst="rect">
            <a:avLst/>
          </a:prstGeom>
          <a:noFill/>
          <a:ln>
            <a:noFill/>
          </a:ln>
        </p:spPr>
      </p:pic>
      <p:sp>
        <p:nvSpPr>
          <p:cNvPr id="165" name="Google Shape;165;p25"/>
          <p:cNvSpPr txBox="1"/>
          <p:nvPr/>
        </p:nvSpPr>
        <p:spPr>
          <a:xfrm>
            <a:off x="5241303" y="3252231"/>
            <a:ext cx="34030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4800" u="none" cap="none" strike="noStrike">
                <a:solidFill>
                  <a:schemeClr val="dk1"/>
                </a:solidFill>
                <a:latin typeface="Libre Baskerville"/>
                <a:ea typeface="Libre Baskerville"/>
                <a:cs typeface="Libre Baskerville"/>
                <a:sym typeface="Libre Baskerville"/>
              </a:rPr>
              <a:t>The Brain</a:t>
            </a:r>
            <a:endParaRPr sz="4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751198" y="794663"/>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Neuron Circuits</a:t>
            </a:r>
            <a:endParaRPr/>
          </a:p>
        </p:txBody>
      </p:sp>
      <p:sp>
        <p:nvSpPr>
          <p:cNvPr id="257" name="Google Shape;257;p34"/>
          <p:cNvSpPr txBox="1"/>
          <p:nvPr>
            <p:ph idx="1" type="body"/>
          </p:nvPr>
        </p:nvSpPr>
        <p:spPr>
          <a:xfrm>
            <a:off x="304538" y="2120226"/>
            <a:ext cx="7886700" cy="4351338"/>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2000"/>
              <a:buChar char="•"/>
            </a:pPr>
            <a:r>
              <a:rPr lang="en-US" sz="2000">
                <a:latin typeface="Comic Sans MS"/>
                <a:ea typeface="Comic Sans MS"/>
                <a:cs typeface="Comic Sans MS"/>
                <a:sym typeface="Comic Sans MS"/>
              </a:rPr>
              <a:t>When a neuron “fires,” it </a:t>
            </a:r>
            <a:br>
              <a:rPr lang="en-US" sz="2000">
                <a:latin typeface="Comic Sans MS"/>
                <a:ea typeface="Comic Sans MS"/>
                <a:cs typeface="Comic Sans MS"/>
                <a:sym typeface="Comic Sans MS"/>
              </a:rPr>
            </a:br>
            <a:r>
              <a:rPr lang="en-US" sz="2000">
                <a:latin typeface="Comic Sans MS"/>
                <a:ea typeface="Comic Sans MS"/>
                <a:cs typeface="Comic Sans MS"/>
                <a:sym typeface="Comic Sans MS"/>
              </a:rPr>
              <a:t>sends an impulse to one </a:t>
            </a:r>
            <a:br>
              <a:rPr lang="en-US" sz="2000">
                <a:latin typeface="Comic Sans MS"/>
                <a:ea typeface="Comic Sans MS"/>
                <a:cs typeface="Comic Sans MS"/>
                <a:sym typeface="Comic Sans MS"/>
              </a:rPr>
            </a:br>
            <a:r>
              <a:rPr lang="en-US" sz="2000">
                <a:latin typeface="Comic Sans MS"/>
                <a:ea typeface="Comic Sans MS"/>
                <a:cs typeface="Comic Sans MS"/>
                <a:sym typeface="Comic Sans MS"/>
              </a:rPr>
              <a:t>or more other neurons. </a:t>
            </a:r>
            <a:endParaRPr sz="2000">
              <a:latin typeface="Comic Sans MS"/>
              <a:ea typeface="Comic Sans MS"/>
              <a:cs typeface="Comic Sans MS"/>
              <a:sym typeface="Comic Sans MS"/>
            </a:endParaRPr>
          </a:p>
          <a:p>
            <a:pPr indent="-171450" lvl="0" marL="171450" rtl="0" algn="l">
              <a:lnSpc>
                <a:spcPct val="90000"/>
              </a:lnSpc>
              <a:spcBef>
                <a:spcPts val="750"/>
              </a:spcBef>
              <a:spcAft>
                <a:spcPts val="0"/>
              </a:spcAft>
              <a:buClr>
                <a:schemeClr val="dk1"/>
              </a:buClr>
              <a:buSzPts val="2000"/>
              <a:buChar char="•"/>
            </a:pPr>
            <a:r>
              <a:rPr lang="en-US" sz="2000">
                <a:latin typeface="Comic Sans MS"/>
                <a:ea typeface="Comic Sans MS"/>
                <a:cs typeface="Comic Sans MS"/>
                <a:sym typeface="Comic Sans MS"/>
              </a:rPr>
              <a:t>Some neurons are </a:t>
            </a:r>
            <a:br>
              <a:rPr lang="en-US" sz="2000">
                <a:latin typeface="Comic Sans MS"/>
                <a:ea typeface="Comic Sans MS"/>
                <a:cs typeface="Comic Sans MS"/>
                <a:sym typeface="Comic Sans MS"/>
              </a:rPr>
            </a:br>
            <a:r>
              <a:rPr lang="en-US" sz="2000">
                <a:latin typeface="Comic Sans MS"/>
                <a:ea typeface="Comic Sans MS"/>
                <a:cs typeface="Comic Sans MS"/>
                <a:sym typeface="Comic Sans MS"/>
              </a:rPr>
              <a:t>coupled directly, so that </a:t>
            </a:r>
            <a:br>
              <a:rPr lang="en-US" sz="2000">
                <a:latin typeface="Comic Sans MS"/>
                <a:ea typeface="Comic Sans MS"/>
                <a:cs typeface="Comic Sans MS"/>
                <a:sym typeface="Comic Sans MS"/>
              </a:rPr>
            </a:br>
            <a:r>
              <a:rPr lang="en-US" sz="2000">
                <a:latin typeface="Comic Sans MS"/>
                <a:ea typeface="Comic Sans MS"/>
                <a:cs typeface="Comic Sans MS"/>
                <a:sym typeface="Comic Sans MS"/>
              </a:rPr>
              <a:t>an electrical signal </a:t>
            </a:r>
            <a:br>
              <a:rPr lang="en-US" sz="2000">
                <a:latin typeface="Comic Sans MS"/>
                <a:ea typeface="Comic Sans MS"/>
                <a:cs typeface="Comic Sans MS"/>
                <a:sym typeface="Comic Sans MS"/>
              </a:rPr>
            </a:br>
            <a:r>
              <a:rPr lang="en-US" sz="2000">
                <a:latin typeface="Comic Sans MS"/>
                <a:ea typeface="Comic Sans MS"/>
                <a:cs typeface="Comic Sans MS"/>
                <a:sym typeface="Comic Sans MS"/>
              </a:rPr>
              <a:t>traveling down one </a:t>
            </a:r>
            <a:br>
              <a:rPr lang="en-US" sz="2000">
                <a:latin typeface="Comic Sans MS"/>
                <a:ea typeface="Comic Sans MS"/>
                <a:cs typeface="Comic Sans MS"/>
                <a:sym typeface="Comic Sans MS"/>
              </a:rPr>
            </a:br>
            <a:r>
              <a:rPr lang="en-US" sz="2000">
                <a:latin typeface="Comic Sans MS"/>
                <a:ea typeface="Comic Sans MS"/>
                <a:cs typeface="Comic Sans MS"/>
                <a:sym typeface="Comic Sans MS"/>
              </a:rPr>
              <a:t>neuron passes directly to the next one. </a:t>
            </a:r>
            <a:endParaRPr/>
          </a:p>
          <a:p>
            <a:pPr indent="-171450" lvl="0" marL="171450" rtl="0" algn="l">
              <a:lnSpc>
                <a:spcPct val="90000"/>
              </a:lnSpc>
              <a:spcBef>
                <a:spcPts val="750"/>
              </a:spcBef>
              <a:spcAft>
                <a:spcPts val="0"/>
              </a:spcAft>
              <a:buClr>
                <a:schemeClr val="dk1"/>
              </a:buClr>
              <a:buSzPts val="2000"/>
              <a:buChar char="•"/>
            </a:pPr>
            <a:r>
              <a:rPr lang="en-US" sz="2000">
                <a:latin typeface="Comic Sans MS"/>
                <a:ea typeface="Comic Sans MS"/>
                <a:cs typeface="Comic Sans MS"/>
                <a:sym typeface="Comic Sans MS"/>
              </a:rPr>
              <a:t>Other neurons use chemical messengers, known as </a:t>
            </a:r>
            <a:r>
              <a:rPr b="1" lang="en-US" sz="2000">
                <a:latin typeface="Comic Sans MS"/>
                <a:ea typeface="Comic Sans MS"/>
                <a:cs typeface="Comic Sans MS"/>
                <a:sym typeface="Comic Sans MS"/>
              </a:rPr>
              <a:t>neurotransmitters</a:t>
            </a:r>
            <a:r>
              <a:rPr lang="en-US" sz="2000">
                <a:latin typeface="Comic Sans MS"/>
                <a:ea typeface="Comic Sans MS"/>
                <a:cs typeface="Comic Sans MS"/>
                <a:sym typeface="Comic Sans MS"/>
              </a:rPr>
              <a:t>, to send signals to other neurons (motor neuron)</a:t>
            </a:r>
            <a:endParaRPr sz="2000">
              <a:latin typeface="Comic Sans MS"/>
              <a:ea typeface="Comic Sans MS"/>
              <a:cs typeface="Comic Sans MS"/>
              <a:sym typeface="Comic Sans MS"/>
            </a:endParaRPr>
          </a:p>
        </p:txBody>
      </p:sp>
      <p:pic>
        <p:nvPicPr>
          <p:cNvPr descr="Circuit_DeKoninck6r.png" id="258" name="Google Shape;258;p34"/>
          <p:cNvPicPr preferRelativeResize="0"/>
          <p:nvPr/>
        </p:nvPicPr>
        <p:blipFill rotWithShape="1">
          <a:blip r:embed="rId3">
            <a:alphaModFix/>
          </a:blip>
          <a:srcRect b="0" l="0" r="0" t="0"/>
          <a:stretch/>
        </p:blipFill>
        <p:spPr>
          <a:xfrm>
            <a:off x="4609708" y="794663"/>
            <a:ext cx="4229754" cy="3352227"/>
          </a:xfrm>
          <a:prstGeom prst="rect">
            <a:avLst/>
          </a:prstGeom>
          <a:noFill/>
          <a:ln>
            <a:noFill/>
          </a:ln>
        </p:spPr>
      </p:pic>
      <p:sp>
        <p:nvSpPr>
          <p:cNvPr id="259" name="Google Shape;259;p34"/>
          <p:cNvSpPr txBox="1"/>
          <p:nvPr/>
        </p:nvSpPr>
        <p:spPr>
          <a:xfrm>
            <a:off x="5263488" y="6464657"/>
            <a:ext cx="3880514"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chemeClr val="dk1"/>
                </a:solidFill>
                <a:latin typeface="Arial"/>
                <a:ea typeface="Arial"/>
                <a:cs typeface="Arial"/>
                <a:sym typeface="Arial"/>
              </a:rPr>
              <a:t>SEM courtesy of Paul De Koninck, PhD, Laval University.</a:t>
            </a:r>
            <a:endParaRPr sz="1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5"/>
          <p:cNvSpPr txBox="1"/>
          <p:nvPr>
            <p:ph type="title"/>
          </p:nvPr>
        </p:nvSpPr>
        <p:spPr>
          <a:xfrm>
            <a:off x="2010654" y="247025"/>
            <a:ext cx="594290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Flying Through Brain Circuits</a:t>
            </a:r>
            <a:endParaRPr>
              <a:latin typeface="Comic Sans MS"/>
              <a:ea typeface="Comic Sans MS"/>
              <a:cs typeface="Comic Sans MS"/>
              <a:sym typeface="Comic Sans MS"/>
            </a:endParaRPr>
          </a:p>
        </p:txBody>
      </p:sp>
      <p:pic>
        <p:nvPicPr>
          <p:cNvPr id="265" name="Google Shape;265;p35"/>
          <p:cNvPicPr preferRelativeResize="0"/>
          <p:nvPr/>
        </p:nvPicPr>
        <p:blipFill rotWithShape="1">
          <a:blip r:embed="rId3">
            <a:alphaModFix/>
          </a:blip>
          <a:srcRect b="0" l="0" r="0" t="0"/>
          <a:stretch/>
        </p:blipFill>
        <p:spPr>
          <a:xfrm>
            <a:off x="336430" y="1313796"/>
            <a:ext cx="8476135" cy="47678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descr="Image result for van essen" id="270" name="Google Shape;270;p36"/>
          <p:cNvPicPr preferRelativeResize="0"/>
          <p:nvPr/>
        </p:nvPicPr>
        <p:blipFill rotWithShape="1">
          <a:blip r:embed="rId3">
            <a:alphaModFix/>
          </a:blip>
          <a:srcRect b="0" l="0" r="0" t="0"/>
          <a:stretch/>
        </p:blipFill>
        <p:spPr>
          <a:xfrm>
            <a:off x="2130875" y="1573008"/>
            <a:ext cx="4192288" cy="5250066"/>
          </a:xfrm>
          <a:prstGeom prst="rect">
            <a:avLst/>
          </a:prstGeom>
          <a:noFill/>
          <a:ln>
            <a:noFill/>
          </a:ln>
        </p:spPr>
      </p:pic>
      <p:sp>
        <p:nvSpPr>
          <p:cNvPr id="271" name="Google Shape;271;p36"/>
          <p:cNvSpPr txBox="1"/>
          <p:nvPr>
            <p:ph type="title"/>
          </p:nvPr>
        </p:nvSpPr>
        <p:spPr>
          <a:xfrm>
            <a:off x="77642" y="247025"/>
            <a:ext cx="8980098"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Easy to See, But Complicated to Understand</a:t>
            </a:r>
            <a:endParaRPr>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omic Sans MS"/>
              <a:buNone/>
            </a:pPr>
            <a:r>
              <a:rPr lang="en-US" sz="2400">
                <a:latin typeface="Comic Sans MS"/>
                <a:ea typeface="Comic Sans MS"/>
                <a:cs typeface="Comic Sans MS"/>
                <a:sym typeface="Comic Sans MS"/>
              </a:rPr>
              <a:t>Neurotransmitters Contain Chemicals</a:t>
            </a:r>
            <a:endParaRPr/>
          </a:p>
        </p:txBody>
      </p:sp>
      <p:sp>
        <p:nvSpPr>
          <p:cNvPr id="278" name="Google Shape;278;p37"/>
          <p:cNvSpPr txBox="1"/>
          <p:nvPr>
            <p:ph idx="1" type="body"/>
          </p:nvPr>
        </p:nvSpPr>
        <p:spPr>
          <a:xfrm>
            <a:off x="5486399" y="1371600"/>
            <a:ext cx="3286079" cy="454520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Noto Sans Symbols"/>
              <a:buNone/>
            </a:pPr>
            <a:r>
              <a:rPr lang="en-US" sz="2400">
                <a:latin typeface="Comic Sans MS"/>
                <a:ea typeface="Comic Sans MS"/>
                <a:cs typeface="Comic Sans MS"/>
                <a:sym typeface="Comic Sans MS"/>
              </a:rPr>
              <a:t>A scanning electron microscope image </a:t>
            </a:r>
            <a:br>
              <a:rPr lang="en-US" sz="2400">
                <a:latin typeface="Comic Sans MS"/>
                <a:ea typeface="Comic Sans MS"/>
                <a:cs typeface="Comic Sans MS"/>
                <a:sym typeface="Comic Sans MS"/>
              </a:rPr>
            </a:br>
            <a:r>
              <a:rPr lang="en-US" sz="2400">
                <a:latin typeface="Comic Sans MS"/>
                <a:ea typeface="Comic Sans MS"/>
                <a:cs typeface="Comic Sans MS"/>
                <a:sym typeface="Comic Sans MS"/>
              </a:rPr>
              <a:t>of a nerve ending (large, round object). It has been broken open to reveal vesicles containing chemicals (orange and blue) used to pass messages in </a:t>
            </a:r>
            <a:br>
              <a:rPr lang="en-US" sz="2400">
                <a:latin typeface="Comic Sans MS"/>
                <a:ea typeface="Comic Sans MS"/>
                <a:cs typeface="Comic Sans MS"/>
                <a:sym typeface="Comic Sans MS"/>
              </a:rPr>
            </a:br>
            <a:r>
              <a:rPr lang="en-US" sz="2400">
                <a:latin typeface="Comic Sans MS"/>
                <a:ea typeface="Comic Sans MS"/>
                <a:cs typeface="Comic Sans MS"/>
                <a:sym typeface="Comic Sans MS"/>
              </a:rPr>
              <a:t>the nervous system. </a:t>
            </a:r>
            <a:endParaRPr/>
          </a:p>
        </p:txBody>
      </p:sp>
      <p:pic>
        <p:nvPicPr>
          <p:cNvPr descr="Vescicles_Carvalho.png" id="279" name="Google Shape;279;p37"/>
          <p:cNvPicPr preferRelativeResize="0"/>
          <p:nvPr/>
        </p:nvPicPr>
        <p:blipFill rotWithShape="1">
          <a:blip r:embed="rId3">
            <a:alphaModFix/>
          </a:blip>
          <a:srcRect b="0" l="0" r="0" t="0"/>
          <a:stretch/>
        </p:blipFill>
        <p:spPr>
          <a:xfrm>
            <a:off x="701251" y="1424382"/>
            <a:ext cx="4553712" cy="3635380"/>
          </a:xfrm>
          <a:prstGeom prst="rect">
            <a:avLst/>
          </a:prstGeom>
          <a:noFill/>
          <a:ln>
            <a:noFill/>
          </a:ln>
        </p:spPr>
      </p:pic>
      <p:sp>
        <p:nvSpPr>
          <p:cNvPr id="280" name="Google Shape;280;p37"/>
          <p:cNvSpPr txBox="1"/>
          <p:nvPr/>
        </p:nvSpPr>
        <p:spPr>
          <a:xfrm>
            <a:off x="5254963" y="6464657"/>
            <a:ext cx="3889037"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chemeClr val="dk1"/>
                </a:solidFill>
                <a:latin typeface="Arial"/>
                <a:ea typeface="Arial"/>
                <a:cs typeface="Arial"/>
                <a:sym typeface="Arial"/>
              </a:rPr>
              <a:t>Image courtesy of Tina Carvalho, MS, University of Hawai’i.</a:t>
            </a:r>
            <a:endParaRPr sz="10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Neurons Have Specialized Receptors</a:t>
            </a:r>
            <a:endParaRPr/>
          </a:p>
        </p:txBody>
      </p:sp>
      <p:sp>
        <p:nvSpPr>
          <p:cNvPr id="287" name="Google Shape;287;p38"/>
          <p:cNvSpPr txBox="1"/>
          <p:nvPr>
            <p:ph idx="1" type="body"/>
          </p:nvPr>
        </p:nvSpPr>
        <p:spPr>
          <a:xfrm>
            <a:off x="704049" y="5253072"/>
            <a:ext cx="7780337" cy="762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2600"/>
              <a:buFont typeface="Noto Sans Symbols"/>
              <a:buNone/>
            </a:pPr>
            <a:r>
              <a:rPr lang="en-US" sz="2600">
                <a:latin typeface="Comic Sans MS"/>
                <a:ea typeface="Comic Sans MS"/>
                <a:cs typeface="Comic Sans MS"/>
                <a:sym typeface="Comic Sans MS"/>
              </a:rPr>
              <a:t>Microscopic image of a single neuron stained to reveal receptor sites for a specific chemical.</a:t>
            </a:r>
            <a:endParaRPr/>
          </a:p>
        </p:txBody>
      </p:sp>
      <p:pic>
        <p:nvPicPr>
          <p:cNvPr descr="neuron2 hi res mcneil r1.png" id="288" name="Google Shape;288;p38"/>
          <p:cNvPicPr preferRelativeResize="0"/>
          <p:nvPr/>
        </p:nvPicPr>
        <p:blipFill rotWithShape="1">
          <a:blip r:embed="rId3">
            <a:alphaModFix/>
          </a:blip>
          <a:srcRect b="0" l="0" r="0" t="0"/>
          <a:stretch/>
        </p:blipFill>
        <p:spPr>
          <a:xfrm>
            <a:off x="2668133" y="1254126"/>
            <a:ext cx="3840480" cy="3878885"/>
          </a:xfrm>
          <a:prstGeom prst="rect">
            <a:avLst/>
          </a:prstGeom>
          <a:noFill/>
          <a:ln>
            <a:noFill/>
          </a:ln>
        </p:spPr>
      </p:pic>
      <p:sp>
        <p:nvSpPr>
          <p:cNvPr id="289" name="Google Shape;289;p38"/>
          <p:cNvSpPr txBox="1"/>
          <p:nvPr/>
        </p:nvSpPr>
        <p:spPr>
          <a:xfrm>
            <a:off x="5878871" y="6464657"/>
            <a:ext cx="3265130"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Image © Baylor College of Medicine\Robert S. McNeil.</a:t>
            </a:r>
            <a:endParaRPr sz="1000">
              <a:solidFill>
                <a:srgbClr val="EEEDED"/>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Chemical Communication</a:t>
            </a:r>
            <a:endParaRPr/>
          </a:p>
        </p:txBody>
      </p:sp>
      <p:sp>
        <p:nvSpPr>
          <p:cNvPr id="296" name="Google Shape;296;p39"/>
          <p:cNvSpPr txBox="1"/>
          <p:nvPr>
            <p:ph idx="1" type="body"/>
          </p:nvPr>
        </p:nvSpPr>
        <p:spPr>
          <a:xfrm>
            <a:off x="730235" y="1371600"/>
            <a:ext cx="3656004" cy="472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Noto Sans Symbols"/>
              <a:buNone/>
            </a:pPr>
            <a:r>
              <a:rPr lang="en-US">
                <a:latin typeface="Comic Sans MS"/>
                <a:ea typeface="Comic Sans MS"/>
                <a:cs typeface="Comic Sans MS"/>
                <a:sym typeface="Comic Sans MS"/>
              </a:rPr>
              <a:t>In most cases, communication across the synapse occurs chemically instead of electrically.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t/>
            </a:r>
            <a:endParaRPr b="1">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rPr b="1" lang="en-US">
                <a:latin typeface="Comic Sans MS"/>
                <a:ea typeface="Comic Sans MS"/>
                <a:cs typeface="Comic Sans MS"/>
                <a:sym typeface="Comic Sans MS"/>
              </a:rPr>
              <a:t>Neurotransmitters</a:t>
            </a:r>
            <a:r>
              <a:rPr lang="en-US">
                <a:latin typeface="Comic Sans MS"/>
                <a:ea typeface="Comic Sans MS"/>
                <a:cs typeface="Comic Sans MS"/>
                <a:sym typeface="Comic Sans MS"/>
              </a:rPr>
              <a:t> can either promote or inhibit the firing of receiving neurons. </a:t>
            </a:r>
            <a:endParaRPr/>
          </a:p>
        </p:txBody>
      </p:sp>
      <p:pic>
        <p:nvPicPr>
          <p:cNvPr descr="Crossing-gap.png" id="297" name="Google Shape;297;p39"/>
          <p:cNvPicPr preferRelativeResize="0"/>
          <p:nvPr/>
        </p:nvPicPr>
        <p:blipFill rotWithShape="1">
          <a:blip r:embed="rId3">
            <a:alphaModFix/>
          </a:blip>
          <a:srcRect b="0" l="0" r="0" t="0"/>
          <a:stretch/>
        </p:blipFill>
        <p:spPr>
          <a:xfrm>
            <a:off x="4638660" y="1620386"/>
            <a:ext cx="3846881" cy="4333342"/>
          </a:xfrm>
          <a:prstGeom prst="rect">
            <a:avLst/>
          </a:prstGeom>
          <a:noFill/>
          <a:ln>
            <a:noFill/>
          </a:ln>
        </p:spPr>
      </p:pic>
      <p:sp>
        <p:nvSpPr>
          <p:cNvPr id="298" name="Google Shape;298;p39"/>
          <p:cNvSpPr txBox="1"/>
          <p:nvPr/>
        </p:nvSpPr>
        <p:spPr>
          <a:xfrm>
            <a:off x="5852685" y="6464657"/>
            <a:ext cx="3291316"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Illustration © Baylor College of Medicine\M.S. Young.</a:t>
            </a:r>
            <a:endParaRPr sz="1000">
              <a:solidFill>
                <a:srgbClr val="EEEDED"/>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omic Sans MS"/>
              <a:buNone/>
            </a:pPr>
            <a:r>
              <a:rPr lang="en-US" sz="2400">
                <a:latin typeface="Comic Sans MS"/>
                <a:ea typeface="Comic Sans MS"/>
                <a:cs typeface="Comic Sans MS"/>
                <a:sym typeface="Comic Sans MS"/>
              </a:rPr>
              <a:t>Crossing the Synaptic Gap</a:t>
            </a:r>
            <a:endParaRPr/>
          </a:p>
        </p:txBody>
      </p:sp>
      <p:sp>
        <p:nvSpPr>
          <p:cNvPr id="305" name="Google Shape;305;p40"/>
          <p:cNvSpPr txBox="1"/>
          <p:nvPr>
            <p:ph idx="1" type="body"/>
          </p:nvPr>
        </p:nvSpPr>
        <p:spPr>
          <a:xfrm>
            <a:off x="4601942" y="1344864"/>
            <a:ext cx="4078884" cy="52190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Noto Sans Symbols"/>
              <a:buNone/>
            </a:pPr>
            <a:r>
              <a:rPr lang="en-US" sz="2400">
                <a:latin typeface="Comic Sans MS"/>
                <a:ea typeface="Comic Sans MS"/>
                <a:cs typeface="Comic Sans MS"/>
                <a:sym typeface="Comic Sans MS"/>
              </a:rPr>
              <a:t>This microscopic image </a:t>
            </a:r>
            <a:br>
              <a:rPr lang="en-US" sz="2400">
                <a:latin typeface="Comic Sans MS"/>
                <a:ea typeface="Comic Sans MS"/>
                <a:cs typeface="Comic Sans MS"/>
                <a:sym typeface="Comic Sans MS"/>
              </a:rPr>
            </a:br>
            <a:r>
              <a:rPr lang="en-US" sz="2400">
                <a:latin typeface="Comic Sans MS"/>
                <a:ea typeface="Comic Sans MS"/>
                <a:cs typeface="Comic Sans MS"/>
                <a:sym typeface="Comic Sans MS"/>
              </a:rPr>
              <a:t>has been modified to </a:t>
            </a:r>
            <a:br>
              <a:rPr lang="en-US" sz="2400">
                <a:latin typeface="Comic Sans MS"/>
                <a:ea typeface="Comic Sans MS"/>
                <a:cs typeface="Comic Sans MS"/>
                <a:sym typeface="Comic Sans MS"/>
              </a:rPr>
            </a:br>
            <a:r>
              <a:rPr lang="en-US" sz="2400">
                <a:latin typeface="Comic Sans MS"/>
                <a:ea typeface="Comic Sans MS"/>
                <a:cs typeface="Comic Sans MS"/>
                <a:sym typeface="Comic Sans MS"/>
              </a:rPr>
              <a:t>reveal the </a:t>
            </a:r>
            <a:r>
              <a:rPr b="1" lang="en-US" sz="2400">
                <a:latin typeface="Comic Sans MS"/>
                <a:ea typeface="Comic Sans MS"/>
                <a:cs typeface="Comic Sans MS"/>
                <a:sym typeface="Comic Sans MS"/>
              </a:rPr>
              <a:t>synaptic cleft </a:t>
            </a:r>
            <a:r>
              <a:rPr lang="en-US" sz="2400">
                <a:latin typeface="Comic Sans MS"/>
                <a:ea typeface="Comic Sans MS"/>
                <a:cs typeface="Comic Sans MS"/>
                <a:sym typeface="Comic Sans MS"/>
              </a:rPr>
              <a:t>between the axon of a nerve cell in the </a:t>
            </a:r>
            <a:r>
              <a:rPr b="1" lang="en-US" sz="2400">
                <a:latin typeface="Comic Sans MS"/>
                <a:ea typeface="Comic Sans MS"/>
                <a:cs typeface="Comic Sans MS"/>
                <a:sym typeface="Comic Sans MS"/>
              </a:rPr>
              <a:t>hippocampus</a:t>
            </a:r>
            <a:r>
              <a:rPr lang="en-US" sz="2400">
                <a:latin typeface="Comic Sans MS"/>
                <a:ea typeface="Comic Sans MS"/>
                <a:cs typeface="Comic Sans MS"/>
                <a:sym typeface="Comic Sans MS"/>
              </a:rPr>
              <a:t> (part of the limbic system needed for memory) and a receiving neuron. </a:t>
            </a:r>
            <a:endParaRPr/>
          </a:p>
          <a:p>
            <a:pPr indent="0" lvl="0" marL="0" rtl="0" algn="l">
              <a:lnSpc>
                <a:spcPct val="90000"/>
              </a:lnSpc>
              <a:spcBef>
                <a:spcPts val="750"/>
              </a:spcBef>
              <a:spcAft>
                <a:spcPts val="0"/>
              </a:spcAft>
              <a:buClr>
                <a:schemeClr val="dk1"/>
              </a:buClr>
              <a:buSzPts val="2400"/>
              <a:buFont typeface="Noto Sans Symbols"/>
              <a:buNone/>
            </a:pPr>
            <a:r>
              <a:rPr lang="en-US" sz="2400">
                <a:latin typeface="Comic Sans MS"/>
                <a:ea typeface="Comic Sans MS"/>
                <a:cs typeface="Comic Sans MS"/>
                <a:sym typeface="Comic Sans MS"/>
              </a:rPr>
              <a:t>Vesicles (small, circular pink objects) release neurotransmitters into the synaptic cleft. </a:t>
            </a:r>
            <a:endParaRPr/>
          </a:p>
        </p:txBody>
      </p:sp>
      <p:grpSp>
        <p:nvGrpSpPr>
          <p:cNvPr id="306" name="Google Shape;306;p40"/>
          <p:cNvGrpSpPr/>
          <p:nvPr/>
        </p:nvGrpSpPr>
        <p:grpSpPr>
          <a:xfrm>
            <a:off x="659147" y="1447800"/>
            <a:ext cx="3603625" cy="4572000"/>
            <a:chOff x="4800600" y="1447800"/>
            <a:chExt cx="3603625" cy="4572000"/>
          </a:xfrm>
        </p:grpSpPr>
        <p:pic>
          <p:nvPicPr>
            <p:cNvPr descr="SynapticGap_57352Cv_r.png" id="307" name="Google Shape;307;p40"/>
            <p:cNvPicPr preferRelativeResize="0"/>
            <p:nvPr/>
          </p:nvPicPr>
          <p:blipFill rotWithShape="1">
            <a:blip r:embed="rId3">
              <a:alphaModFix/>
            </a:blip>
            <a:srcRect b="0" l="0" r="0" t="0"/>
            <a:stretch/>
          </p:blipFill>
          <p:spPr>
            <a:xfrm>
              <a:off x="4800600" y="1447800"/>
              <a:ext cx="3603625" cy="4572000"/>
            </a:xfrm>
            <a:prstGeom prst="rect">
              <a:avLst/>
            </a:prstGeom>
            <a:noFill/>
            <a:ln cap="flat" cmpd="sng" w="9525">
              <a:solidFill>
                <a:schemeClr val="lt2"/>
              </a:solidFill>
              <a:prstDash val="solid"/>
              <a:miter lim="800000"/>
              <a:headEnd len="sm" w="sm" type="none"/>
              <a:tailEnd len="sm" w="sm" type="none"/>
            </a:ln>
          </p:spPr>
        </p:pic>
        <p:sp>
          <p:nvSpPr>
            <p:cNvPr id="308" name="Google Shape;308;p40"/>
            <p:cNvSpPr txBox="1"/>
            <p:nvPr/>
          </p:nvSpPr>
          <p:spPr>
            <a:xfrm>
              <a:off x="5943600" y="4191000"/>
              <a:ext cx="1447800" cy="457200"/>
            </a:xfrm>
            <a:prstGeom prst="rect">
              <a:avLst/>
            </a:prstGeom>
            <a:solidFill>
              <a:schemeClr val="dk1"/>
            </a:solidFill>
            <a:ln>
              <a:noFill/>
            </a:ln>
          </p:spPr>
          <p:txBody>
            <a:bodyPr anchorCtr="1" anchor="ctr" bIns="0" lIns="0" spcFirstLastPara="1" rIns="0" wrap="square" tIns="0">
              <a:noAutofit/>
            </a:bodyPr>
            <a:lstStyle/>
            <a:p>
              <a:pPr indent="0" lvl="0" marL="0" marR="0" rtl="0" algn="ctr">
                <a:lnSpc>
                  <a:spcPct val="90000"/>
                </a:lnSpc>
                <a:spcBef>
                  <a:spcPts val="0"/>
                </a:spcBef>
                <a:spcAft>
                  <a:spcPts val="0"/>
                </a:spcAft>
                <a:buNone/>
              </a:pPr>
              <a:r>
                <a:rPr b="1" lang="en-US" sz="1400">
                  <a:solidFill>
                    <a:schemeClr val="lt2"/>
                  </a:solidFill>
                  <a:latin typeface="Helvetica Neue"/>
                  <a:ea typeface="Helvetica Neue"/>
                  <a:cs typeface="Helvetica Neue"/>
                  <a:sym typeface="Helvetica Neue"/>
                </a:rPr>
                <a:t>Transmitting Neuron</a:t>
              </a:r>
              <a:endParaRPr b="1" sz="1400">
                <a:solidFill>
                  <a:schemeClr val="lt2"/>
                </a:solidFill>
                <a:latin typeface="Helvetica Neue"/>
                <a:ea typeface="Helvetica Neue"/>
                <a:cs typeface="Helvetica Neue"/>
                <a:sym typeface="Helvetica Neue"/>
              </a:endParaRPr>
            </a:p>
          </p:txBody>
        </p:sp>
        <p:sp>
          <p:nvSpPr>
            <p:cNvPr id="309" name="Google Shape;309;p40"/>
            <p:cNvSpPr txBox="1"/>
            <p:nvPr/>
          </p:nvSpPr>
          <p:spPr>
            <a:xfrm>
              <a:off x="6934200" y="5105400"/>
              <a:ext cx="1219200" cy="457200"/>
            </a:xfrm>
            <a:prstGeom prst="rect">
              <a:avLst/>
            </a:prstGeom>
            <a:solidFill>
              <a:schemeClr val="dk1"/>
            </a:solidFill>
            <a:ln>
              <a:noFill/>
            </a:ln>
          </p:spPr>
          <p:txBody>
            <a:bodyPr anchorCtr="1" anchor="ctr" bIns="0" lIns="0" spcFirstLastPara="1" rIns="0" wrap="square" tIns="0">
              <a:noAutofit/>
            </a:bodyPr>
            <a:lstStyle/>
            <a:p>
              <a:pPr indent="0" lvl="0" marL="0" marR="0" rtl="0" algn="ctr">
                <a:lnSpc>
                  <a:spcPct val="90000"/>
                </a:lnSpc>
                <a:spcBef>
                  <a:spcPts val="0"/>
                </a:spcBef>
                <a:spcAft>
                  <a:spcPts val="0"/>
                </a:spcAft>
                <a:buNone/>
              </a:pPr>
              <a:r>
                <a:rPr b="1" lang="en-US" sz="1400">
                  <a:solidFill>
                    <a:srgbClr val="000000"/>
                  </a:solidFill>
                  <a:latin typeface="Helvetica Neue"/>
                  <a:ea typeface="Helvetica Neue"/>
                  <a:cs typeface="Helvetica Neue"/>
                  <a:sym typeface="Helvetica Neue"/>
                </a:rPr>
                <a:t>Receiving  Neuron</a:t>
              </a:r>
              <a:endParaRPr b="1" sz="1400">
                <a:solidFill>
                  <a:srgbClr val="000000"/>
                </a:solidFill>
                <a:latin typeface="Helvetica Neue"/>
                <a:ea typeface="Helvetica Neue"/>
                <a:cs typeface="Helvetica Neue"/>
                <a:sym typeface="Helvetica Neue"/>
              </a:endParaRPr>
            </a:p>
          </p:txBody>
        </p:sp>
        <p:cxnSp>
          <p:nvCxnSpPr>
            <p:cNvPr id="310" name="Google Shape;310;p40"/>
            <p:cNvCxnSpPr/>
            <p:nvPr/>
          </p:nvCxnSpPr>
          <p:spPr>
            <a:xfrm flipH="1" rot="10800000">
              <a:off x="5753100" y="4914900"/>
              <a:ext cx="838200" cy="381000"/>
            </a:xfrm>
            <a:prstGeom prst="straightConnector1">
              <a:avLst/>
            </a:prstGeom>
            <a:solidFill>
              <a:schemeClr val="accent1"/>
            </a:solidFill>
            <a:ln cap="flat" cmpd="sng" w="38100">
              <a:solidFill>
                <a:schemeClr val="dk1"/>
              </a:solidFill>
              <a:prstDash val="solid"/>
              <a:round/>
              <a:headEnd len="sm" w="sm" type="none"/>
              <a:tailEnd len="sm" w="sm" type="none"/>
            </a:ln>
          </p:spPr>
        </p:cxnSp>
        <p:sp>
          <p:nvSpPr>
            <p:cNvPr id="311" name="Google Shape;311;p40"/>
            <p:cNvSpPr txBox="1"/>
            <p:nvPr/>
          </p:nvSpPr>
          <p:spPr>
            <a:xfrm>
              <a:off x="5029200" y="5029200"/>
              <a:ext cx="990600" cy="457200"/>
            </a:xfrm>
            <a:prstGeom prst="rect">
              <a:avLst/>
            </a:prstGeom>
            <a:solidFill>
              <a:schemeClr val="dk1"/>
            </a:solidFill>
            <a:ln>
              <a:noFill/>
            </a:ln>
          </p:spPr>
          <p:txBody>
            <a:bodyPr anchorCtr="1" anchor="ctr" bIns="0" lIns="0" spcFirstLastPara="1" rIns="0" wrap="square" tIns="0">
              <a:noAutofit/>
            </a:bodyPr>
            <a:lstStyle/>
            <a:p>
              <a:pPr indent="0" lvl="0" marL="0" marR="0" rtl="0" algn="ctr">
                <a:lnSpc>
                  <a:spcPct val="90000"/>
                </a:lnSpc>
                <a:spcBef>
                  <a:spcPts val="0"/>
                </a:spcBef>
                <a:spcAft>
                  <a:spcPts val="0"/>
                </a:spcAft>
                <a:buNone/>
              </a:pPr>
              <a:r>
                <a:rPr b="1" lang="en-US" sz="1400">
                  <a:solidFill>
                    <a:schemeClr val="lt2"/>
                  </a:solidFill>
                  <a:latin typeface="Helvetica Neue"/>
                  <a:ea typeface="Helvetica Neue"/>
                  <a:cs typeface="Helvetica Neue"/>
                  <a:sym typeface="Helvetica Neue"/>
                </a:rPr>
                <a:t>Synaptic Gap</a:t>
              </a:r>
              <a:endParaRPr b="1" sz="1400">
                <a:solidFill>
                  <a:schemeClr val="lt2"/>
                </a:solidFill>
                <a:latin typeface="Helvetica Neue"/>
                <a:ea typeface="Helvetica Neue"/>
                <a:cs typeface="Helvetica Neue"/>
                <a:sym typeface="Helvetica Neue"/>
              </a:endParaRPr>
            </a:p>
          </p:txBody>
        </p:sp>
      </p:grpSp>
      <p:sp>
        <p:nvSpPr>
          <p:cNvPr id="312" name="Google Shape;312;p40"/>
          <p:cNvSpPr txBox="1"/>
          <p:nvPr/>
        </p:nvSpPr>
        <p:spPr>
          <a:xfrm>
            <a:off x="6153829" y="6464657"/>
            <a:ext cx="2990171"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TEM image © Dennis Kunkel Microscopy, Inc.</a:t>
            </a:r>
            <a:endParaRPr sz="1000">
              <a:solidFill>
                <a:srgbClr val="EEEDED"/>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cxnSp>
        <p:nvCxnSpPr>
          <p:cNvPr id="317" name="Google Shape;317;p41"/>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18" name="Google Shape;318;p41"/>
          <p:cNvSpPr txBox="1"/>
          <p:nvPr/>
        </p:nvSpPr>
        <p:spPr>
          <a:xfrm>
            <a:off x="212773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The Teenage Brain!!!!!</a:t>
            </a:r>
            <a:endParaRPr sz="3200">
              <a:solidFill>
                <a:schemeClr val="dk1"/>
              </a:solidFill>
              <a:latin typeface="Comic Sans MS"/>
              <a:ea typeface="Comic Sans MS"/>
              <a:cs typeface="Comic Sans MS"/>
              <a:sym typeface="Comic Sans MS"/>
            </a:endParaRPr>
          </a:p>
        </p:txBody>
      </p:sp>
      <p:pic>
        <p:nvPicPr>
          <p:cNvPr descr="http://eliteedu.com.au/wp-content/uploads/2015/02/teenage-brain-average.gif" id="319" name="Google Shape;319;p41"/>
          <p:cNvPicPr preferRelativeResize="0"/>
          <p:nvPr/>
        </p:nvPicPr>
        <p:blipFill rotWithShape="1">
          <a:blip r:embed="rId3">
            <a:alphaModFix/>
          </a:blip>
          <a:srcRect b="0" l="0" r="0" t="0"/>
          <a:stretch/>
        </p:blipFill>
        <p:spPr>
          <a:xfrm>
            <a:off x="583954" y="1747105"/>
            <a:ext cx="7786523" cy="3545864"/>
          </a:xfrm>
          <a:prstGeom prst="rect">
            <a:avLst/>
          </a:prstGeom>
          <a:noFill/>
          <a:ln>
            <a:noFill/>
          </a:ln>
        </p:spPr>
      </p:pic>
      <p:sp>
        <p:nvSpPr>
          <p:cNvPr id="320" name="Google Shape;320;p41"/>
          <p:cNvSpPr txBox="1"/>
          <p:nvPr/>
        </p:nvSpPr>
        <p:spPr>
          <a:xfrm>
            <a:off x="4633546" y="6224991"/>
            <a:ext cx="4510454"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http://iesin-3eso.blogspot.com/2015/04/adolescent-brain-development.html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cxnSp>
        <p:nvCxnSpPr>
          <p:cNvPr id="325" name="Google Shape;325;p42"/>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26" name="Google Shape;326;p42"/>
          <p:cNvSpPr txBox="1"/>
          <p:nvPr/>
        </p:nvSpPr>
        <p:spPr>
          <a:xfrm>
            <a:off x="212773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The Teenage Brain!!!!!</a:t>
            </a:r>
            <a:endParaRPr sz="3200">
              <a:solidFill>
                <a:schemeClr val="dk1"/>
              </a:solidFill>
              <a:latin typeface="Comic Sans MS"/>
              <a:ea typeface="Comic Sans MS"/>
              <a:cs typeface="Comic Sans MS"/>
              <a:sym typeface="Comic Sans MS"/>
            </a:endParaRPr>
          </a:p>
        </p:txBody>
      </p:sp>
      <p:pic>
        <p:nvPicPr>
          <p:cNvPr descr="http://youthengagementalliance.org/wp-content/uploads/2016/05/36910335_growing_grown_up_brain.png" id="327" name="Google Shape;327;p42"/>
          <p:cNvPicPr preferRelativeResize="0"/>
          <p:nvPr/>
        </p:nvPicPr>
        <p:blipFill rotWithShape="1">
          <a:blip r:embed="rId3">
            <a:alphaModFix/>
          </a:blip>
          <a:srcRect b="0" l="0" r="0" t="0"/>
          <a:stretch/>
        </p:blipFill>
        <p:spPr>
          <a:xfrm>
            <a:off x="1461721" y="1358325"/>
            <a:ext cx="6178794" cy="47017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cxnSp>
        <p:nvCxnSpPr>
          <p:cNvPr id="332" name="Google Shape;332;p43"/>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33" name="Google Shape;333;p43"/>
          <p:cNvSpPr txBox="1"/>
          <p:nvPr/>
        </p:nvSpPr>
        <p:spPr>
          <a:xfrm>
            <a:off x="212773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The Teenage Brain!!!!!</a:t>
            </a:r>
            <a:endParaRPr sz="3200">
              <a:solidFill>
                <a:schemeClr val="dk1"/>
              </a:solidFill>
              <a:latin typeface="Comic Sans MS"/>
              <a:ea typeface="Comic Sans MS"/>
              <a:cs typeface="Comic Sans MS"/>
              <a:sym typeface="Comic Sans MS"/>
            </a:endParaRPr>
          </a:p>
        </p:txBody>
      </p:sp>
      <p:pic>
        <p:nvPicPr>
          <p:cNvPr descr="https://www.ncbi.nlm.nih.gov/corecgi/tileshop/tileshop.fcgi?p=PMC3&amp;id=921772&amp;s=36&amp;r=1&amp;c=1" id="334" name="Google Shape;334;p43"/>
          <p:cNvPicPr preferRelativeResize="0"/>
          <p:nvPr/>
        </p:nvPicPr>
        <p:blipFill rotWithShape="1">
          <a:blip r:embed="rId3">
            <a:alphaModFix/>
          </a:blip>
          <a:srcRect b="0" l="0" r="0" t="0"/>
          <a:stretch/>
        </p:blipFill>
        <p:spPr>
          <a:xfrm>
            <a:off x="1090246" y="1532793"/>
            <a:ext cx="7086600" cy="468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9" name="Shape 169"/>
        <p:cNvGrpSpPr/>
        <p:nvPr/>
      </p:nvGrpSpPr>
      <p:grpSpPr>
        <a:xfrm>
          <a:off x="0" y="0"/>
          <a:ext cx="0" cy="0"/>
          <a:chOff x="0" y="0"/>
          <a:chExt cx="0" cy="0"/>
        </a:xfrm>
      </p:grpSpPr>
      <p:sp>
        <p:nvSpPr>
          <p:cNvPr id="170" name="Google Shape;170;p26"/>
          <p:cNvSpPr txBox="1"/>
          <p:nvPr/>
        </p:nvSpPr>
        <p:spPr>
          <a:xfrm>
            <a:off x="2517058" y="3144078"/>
            <a:ext cx="4298521"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800">
                <a:solidFill>
                  <a:schemeClr val="lt1"/>
                </a:solidFill>
                <a:latin typeface="Courier New"/>
                <a:ea typeface="Courier New"/>
                <a:cs typeface="Courier New"/>
                <a:sym typeface="Courier New"/>
              </a:rPr>
              <a:t>What is it?</a:t>
            </a:r>
            <a:endParaRPr sz="4800">
              <a:solidFill>
                <a:schemeClr val="lt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cxnSp>
        <p:nvCxnSpPr>
          <p:cNvPr id="339" name="Google Shape;339;p44"/>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40" name="Google Shape;340;p44"/>
          <p:cNvSpPr txBox="1"/>
          <p:nvPr/>
        </p:nvSpPr>
        <p:spPr>
          <a:xfrm>
            <a:off x="212773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The Teenage Brain!!!!!</a:t>
            </a:r>
            <a:endParaRPr sz="3200">
              <a:solidFill>
                <a:schemeClr val="dk1"/>
              </a:solidFill>
              <a:latin typeface="Comic Sans MS"/>
              <a:ea typeface="Comic Sans MS"/>
              <a:cs typeface="Comic Sans MS"/>
              <a:sym typeface="Comic Sans MS"/>
            </a:endParaRPr>
          </a:p>
        </p:txBody>
      </p:sp>
      <p:pic>
        <p:nvPicPr>
          <p:cNvPr id="341" name="Google Shape;341;p44"/>
          <p:cNvPicPr preferRelativeResize="0"/>
          <p:nvPr/>
        </p:nvPicPr>
        <p:blipFill rotWithShape="1">
          <a:blip r:embed="rId3">
            <a:alphaModFix/>
          </a:blip>
          <a:srcRect b="0" l="0" r="0" t="0"/>
          <a:stretch/>
        </p:blipFill>
        <p:spPr>
          <a:xfrm>
            <a:off x="1701116" y="1426134"/>
            <a:ext cx="5864860" cy="49991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cxnSp>
        <p:nvCxnSpPr>
          <p:cNvPr id="346" name="Google Shape;346;p45"/>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47" name="Google Shape;347;p45"/>
          <p:cNvSpPr txBox="1"/>
          <p:nvPr/>
        </p:nvSpPr>
        <p:spPr>
          <a:xfrm>
            <a:off x="212773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Prefrontal Cortex</a:t>
            </a:r>
            <a:endParaRPr sz="3200">
              <a:solidFill>
                <a:schemeClr val="dk1"/>
              </a:solidFill>
              <a:latin typeface="Comic Sans MS"/>
              <a:ea typeface="Comic Sans MS"/>
              <a:cs typeface="Comic Sans MS"/>
              <a:sym typeface="Comic Sans MS"/>
            </a:endParaRPr>
          </a:p>
        </p:txBody>
      </p:sp>
      <p:pic>
        <p:nvPicPr>
          <p:cNvPr id="348" name="Google Shape;348;p45"/>
          <p:cNvPicPr preferRelativeResize="0"/>
          <p:nvPr/>
        </p:nvPicPr>
        <p:blipFill rotWithShape="1">
          <a:blip r:embed="rId3">
            <a:alphaModFix/>
          </a:blip>
          <a:srcRect b="0" l="3847" r="55884" t="-816"/>
          <a:stretch/>
        </p:blipFill>
        <p:spPr>
          <a:xfrm>
            <a:off x="4976445" y="1250705"/>
            <a:ext cx="3068515" cy="3802673"/>
          </a:xfrm>
          <a:prstGeom prst="rect">
            <a:avLst/>
          </a:prstGeom>
          <a:noFill/>
          <a:ln>
            <a:noFill/>
          </a:ln>
        </p:spPr>
      </p:pic>
      <p:sp>
        <p:nvSpPr>
          <p:cNvPr id="349" name="Google Shape;349;p45"/>
          <p:cNvSpPr txBox="1"/>
          <p:nvPr/>
        </p:nvSpPr>
        <p:spPr>
          <a:xfrm>
            <a:off x="4906108" y="6392008"/>
            <a:ext cx="3894992"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Casey et al., </a:t>
            </a:r>
            <a:r>
              <a:rPr i="1" lang="en-US" sz="1200">
                <a:solidFill>
                  <a:schemeClr val="dk1"/>
                </a:solidFill>
                <a:latin typeface="Calibri"/>
                <a:ea typeface="Calibri"/>
                <a:cs typeface="Calibri"/>
                <a:sym typeface="Calibri"/>
              </a:rPr>
              <a:t>Dev. Rev. </a:t>
            </a:r>
            <a:r>
              <a:rPr lang="en-US" sz="1200">
                <a:solidFill>
                  <a:schemeClr val="dk1"/>
                </a:solidFill>
                <a:latin typeface="Calibri"/>
                <a:ea typeface="Calibri"/>
                <a:cs typeface="Calibri"/>
                <a:sym typeface="Calibri"/>
              </a:rPr>
              <a:t>(2008)</a:t>
            </a:r>
            <a:endParaRPr sz="1200">
              <a:solidFill>
                <a:schemeClr val="dk1"/>
              </a:solidFill>
              <a:latin typeface="Calibri"/>
              <a:ea typeface="Calibri"/>
              <a:cs typeface="Calibri"/>
              <a:sym typeface="Calibri"/>
            </a:endParaRPr>
          </a:p>
        </p:txBody>
      </p:sp>
      <p:pic>
        <p:nvPicPr>
          <p:cNvPr id="350" name="Google Shape;350;p45"/>
          <p:cNvPicPr preferRelativeResize="0"/>
          <p:nvPr/>
        </p:nvPicPr>
        <p:blipFill rotWithShape="1">
          <a:blip r:embed="rId4">
            <a:alphaModFix/>
          </a:blip>
          <a:srcRect b="0" l="0" r="0" t="0"/>
          <a:stretch/>
        </p:blipFill>
        <p:spPr>
          <a:xfrm>
            <a:off x="1186961" y="1310054"/>
            <a:ext cx="2998178" cy="2998178"/>
          </a:xfrm>
          <a:prstGeom prst="rect">
            <a:avLst/>
          </a:prstGeom>
          <a:noFill/>
          <a:ln>
            <a:noFill/>
          </a:ln>
        </p:spPr>
      </p:pic>
      <p:sp>
        <p:nvSpPr>
          <p:cNvPr id="351" name="Google Shape;351;p45"/>
          <p:cNvSpPr txBox="1"/>
          <p:nvPr/>
        </p:nvSpPr>
        <p:spPr>
          <a:xfrm>
            <a:off x="228600" y="5090746"/>
            <a:ext cx="5073162" cy="120032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Judgement</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Rational Thought</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Goal-oriented</a:t>
            </a:r>
            <a:endParaRPr sz="2400">
              <a:solidFill>
                <a:schemeClr val="dk1"/>
              </a:solidFill>
              <a:latin typeface="Comic Sans MS"/>
              <a:ea typeface="Comic Sans MS"/>
              <a:cs typeface="Comic Sans MS"/>
              <a:sym typeface="Comic Sans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cxnSp>
        <p:nvCxnSpPr>
          <p:cNvPr id="356" name="Google Shape;356;p46"/>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57" name="Google Shape;357;p46"/>
          <p:cNvSpPr txBox="1"/>
          <p:nvPr/>
        </p:nvSpPr>
        <p:spPr>
          <a:xfrm>
            <a:off x="212773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Limbic System</a:t>
            </a:r>
            <a:endParaRPr sz="3200">
              <a:solidFill>
                <a:schemeClr val="dk1"/>
              </a:solidFill>
              <a:latin typeface="Comic Sans MS"/>
              <a:ea typeface="Comic Sans MS"/>
              <a:cs typeface="Comic Sans MS"/>
              <a:sym typeface="Comic Sans MS"/>
            </a:endParaRPr>
          </a:p>
        </p:txBody>
      </p:sp>
      <p:pic>
        <p:nvPicPr>
          <p:cNvPr id="358" name="Google Shape;358;p46"/>
          <p:cNvPicPr preferRelativeResize="0"/>
          <p:nvPr/>
        </p:nvPicPr>
        <p:blipFill rotWithShape="1">
          <a:blip r:embed="rId3">
            <a:alphaModFix/>
          </a:blip>
          <a:srcRect b="0" l="0" r="0" t="0"/>
          <a:stretch/>
        </p:blipFill>
        <p:spPr>
          <a:xfrm>
            <a:off x="533186" y="1850866"/>
            <a:ext cx="4544762" cy="2590514"/>
          </a:xfrm>
          <a:prstGeom prst="rect">
            <a:avLst/>
          </a:prstGeom>
          <a:noFill/>
          <a:ln>
            <a:noFill/>
          </a:ln>
        </p:spPr>
      </p:pic>
      <p:sp>
        <p:nvSpPr>
          <p:cNvPr id="359" name="Google Shape;359;p46"/>
          <p:cNvSpPr txBox="1"/>
          <p:nvPr/>
        </p:nvSpPr>
        <p:spPr>
          <a:xfrm>
            <a:off x="228600" y="5090746"/>
            <a:ext cx="5073162" cy="120032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Fear, Anxiety, Stress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Pleasure &amp; Reward</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Memory and Emotional Response</a:t>
            </a:r>
            <a:endParaRPr sz="2400">
              <a:solidFill>
                <a:schemeClr val="dk1"/>
              </a:solidFill>
              <a:latin typeface="Comic Sans MS"/>
              <a:ea typeface="Comic Sans MS"/>
              <a:cs typeface="Comic Sans MS"/>
              <a:sym typeface="Comic Sans MS"/>
            </a:endParaRPr>
          </a:p>
        </p:txBody>
      </p:sp>
      <p:grpSp>
        <p:nvGrpSpPr>
          <p:cNvPr id="360" name="Google Shape;360;p46"/>
          <p:cNvGrpSpPr/>
          <p:nvPr/>
        </p:nvGrpSpPr>
        <p:grpSpPr>
          <a:xfrm>
            <a:off x="5184141" y="1850866"/>
            <a:ext cx="3757636" cy="3363058"/>
            <a:chOff x="5184141" y="1850866"/>
            <a:chExt cx="3757636" cy="3363058"/>
          </a:xfrm>
        </p:grpSpPr>
        <p:pic>
          <p:nvPicPr>
            <p:cNvPr id="361" name="Google Shape;361;p46"/>
            <p:cNvPicPr preferRelativeResize="0"/>
            <p:nvPr/>
          </p:nvPicPr>
          <p:blipFill rotWithShape="1">
            <a:blip r:embed="rId4">
              <a:alphaModFix/>
            </a:blip>
            <a:srcRect b="0" l="44692" r="0" t="0"/>
            <a:stretch/>
          </p:blipFill>
          <p:spPr>
            <a:xfrm>
              <a:off x="5184141" y="1850866"/>
              <a:ext cx="3757636" cy="3363058"/>
            </a:xfrm>
            <a:prstGeom prst="rect">
              <a:avLst/>
            </a:prstGeom>
            <a:noFill/>
            <a:ln>
              <a:noFill/>
            </a:ln>
          </p:spPr>
        </p:pic>
        <p:sp>
          <p:nvSpPr>
            <p:cNvPr id="362" name="Google Shape;362;p46"/>
            <p:cNvSpPr/>
            <p:nvPr/>
          </p:nvSpPr>
          <p:spPr>
            <a:xfrm>
              <a:off x="5184141" y="1850866"/>
              <a:ext cx="240713" cy="4703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cxnSp>
        <p:nvCxnSpPr>
          <p:cNvPr id="367" name="Google Shape;367;p47"/>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
        <p:nvSpPr>
          <p:cNvPr id="368" name="Google Shape;368;p47"/>
          <p:cNvSpPr txBox="1"/>
          <p:nvPr/>
        </p:nvSpPr>
        <p:spPr>
          <a:xfrm>
            <a:off x="203541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Sleep Z</a:t>
            </a:r>
            <a:r>
              <a:rPr lang="en-US" sz="2800">
                <a:solidFill>
                  <a:schemeClr val="dk1"/>
                </a:solidFill>
                <a:latin typeface="Comic Sans MS"/>
                <a:ea typeface="Comic Sans MS"/>
                <a:cs typeface="Comic Sans MS"/>
                <a:sym typeface="Comic Sans MS"/>
              </a:rPr>
              <a:t>Z</a:t>
            </a:r>
            <a:r>
              <a:rPr lang="en-US" sz="2400">
                <a:solidFill>
                  <a:schemeClr val="dk1"/>
                </a:solidFill>
                <a:latin typeface="Comic Sans MS"/>
                <a:ea typeface="Comic Sans MS"/>
                <a:cs typeface="Comic Sans MS"/>
                <a:sym typeface="Comic Sans MS"/>
              </a:rPr>
              <a:t>ZZ</a:t>
            </a:r>
            <a:r>
              <a:rPr lang="en-US" sz="1800">
                <a:solidFill>
                  <a:schemeClr val="dk1"/>
                </a:solidFill>
                <a:latin typeface="Comic Sans MS"/>
                <a:ea typeface="Comic Sans MS"/>
                <a:cs typeface="Comic Sans MS"/>
                <a:sym typeface="Comic Sans MS"/>
              </a:rPr>
              <a:t>Z</a:t>
            </a:r>
            <a:endParaRPr sz="1800">
              <a:solidFill>
                <a:schemeClr val="dk1"/>
              </a:solidFill>
              <a:latin typeface="Comic Sans MS"/>
              <a:ea typeface="Comic Sans MS"/>
              <a:cs typeface="Comic Sans MS"/>
              <a:sym typeface="Comic Sans MS"/>
            </a:endParaRPr>
          </a:p>
        </p:txBody>
      </p:sp>
      <p:pic>
        <p:nvPicPr>
          <p:cNvPr id="369" name="Google Shape;369;p47"/>
          <p:cNvPicPr preferRelativeResize="0"/>
          <p:nvPr/>
        </p:nvPicPr>
        <p:blipFill rotWithShape="1">
          <a:blip r:embed="rId3">
            <a:alphaModFix/>
          </a:blip>
          <a:srcRect b="0" l="0" r="0" t="0"/>
          <a:stretch/>
        </p:blipFill>
        <p:spPr>
          <a:xfrm>
            <a:off x="261497" y="1837360"/>
            <a:ext cx="4525218" cy="1996086"/>
          </a:xfrm>
          <a:prstGeom prst="rect">
            <a:avLst/>
          </a:prstGeom>
          <a:noFill/>
          <a:ln>
            <a:noFill/>
          </a:ln>
        </p:spPr>
      </p:pic>
      <p:pic>
        <p:nvPicPr>
          <p:cNvPr id="370" name="Google Shape;370;p47"/>
          <p:cNvPicPr preferRelativeResize="0"/>
          <p:nvPr/>
        </p:nvPicPr>
        <p:blipFill rotWithShape="1">
          <a:blip r:embed="rId4">
            <a:alphaModFix/>
          </a:blip>
          <a:srcRect b="0" l="0" r="0" t="0"/>
          <a:stretch/>
        </p:blipFill>
        <p:spPr>
          <a:xfrm>
            <a:off x="4786715" y="1683305"/>
            <a:ext cx="3851031" cy="2557085"/>
          </a:xfrm>
          <a:prstGeom prst="rect">
            <a:avLst/>
          </a:prstGeom>
          <a:noFill/>
          <a:ln>
            <a:noFill/>
          </a:ln>
        </p:spPr>
      </p:pic>
      <p:sp>
        <p:nvSpPr>
          <p:cNvPr id="371" name="Google Shape;371;p47"/>
          <p:cNvSpPr txBox="1"/>
          <p:nvPr/>
        </p:nvSpPr>
        <p:spPr>
          <a:xfrm>
            <a:off x="307731" y="4548090"/>
            <a:ext cx="6629400" cy="156966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Circadian rhythm is shifted</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Start secreting Melatonin later at night.</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omic Sans MS"/>
                <a:ea typeface="Comic Sans MS"/>
                <a:cs typeface="Comic Sans MS"/>
                <a:sym typeface="Comic Sans MS"/>
              </a:rPr>
              <a:t>Teens need at least 8.5-9.5 hrs. sleep per night.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48"/>
          <p:cNvPicPr preferRelativeResize="0"/>
          <p:nvPr/>
        </p:nvPicPr>
        <p:blipFill rotWithShape="1">
          <a:blip r:embed="rId3">
            <a:alphaModFix/>
          </a:blip>
          <a:srcRect b="0" l="0" r="0" t="0"/>
          <a:stretch/>
        </p:blipFill>
        <p:spPr>
          <a:xfrm>
            <a:off x="1524000" y="2610949"/>
            <a:ext cx="5410200" cy="3822700"/>
          </a:xfrm>
          <a:prstGeom prst="rect">
            <a:avLst/>
          </a:prstGeom>
          <a:noFill/>
          <a:ln>
            <a:noFill/>
          </a:ln>
        </p:spPr>
      </p:pic>
      <p:sp>
        <p:nvSpPr>
          <p:cNvPr id="378" name="Google Shape;378;p48"/>
          <p:cNvSpPr/>
          <p:nvPr/>
        </p:nvSpPr>
        <p:spPr>
          <a:xfrm>
            <a:off x="3810000" y="2743200"/>
            <a:ext cx="3200400" cy="990600"/>
          </a:xfrm>
          <a:prstGeom prst="roundRect">
            <a:avLst>
              <a:gd fmla="val 16667" name="adj"/>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79" name="Google Shape;379;p48"/>
          <p:cNvSpPr/>
          <p:nvPr/>
        </p:nvSpPr>
        <p:spPr>
          <a:xfrm>
            <a:off x="3886200" y="2895600"/>
            <a:ext cx="3124200"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Percentage of students who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feel </a:t>
            </a:r>
            <a:r>
              <a:rPr b="1" i="0" lang="en-US" sz="1400" u="sng" cap="none" strike="noStrike">
                <a:solidFill>
                  <a:srgbClr val="000000"/>
                </a:solidFill>
                <a:latin typeface="Arial"/>
                <a:ea typeface="Arial"/>
                <a:cs typeface="Arial"/>
                <a:sym typeface="Arial"/>
              </a:rPr>
              <a:t>“really sleepy”</a:t>
            </a:r>
            <a:r>
              <a:rPr b="1" i="0" lang="en-US" sz="1400" u="none" cap="none" strike="noStrike">
                <a:solidFill>
                  <a:srgbClr val="000000"/>
                </a:solidFill>
                <a:latin typeface="Arial"/>
                <a:ea typeface="Arial"/>
                <a:cs typeface="Arial"/>
                <a:sym typeface="Arial"/>
              </a:rPr>
              <a:t> at different </a:t>
            </a:r>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times of day</a:t>
            </a:r>
            <a:endParaRPr b="0" i="0" sz="2400" u="none" cap="none" strike="noStrike">
              <a:solidFill>
                <a:srgbClr val="000000"/>
              </a:solidFill>
              <a:latin typeface="Arial"/>
              <a:ea typeface="Arial"/>
              <a:cs typeface="Arial"/>
              <a:sym typeface="Arial"/>
            </a:endParaRPr>
          </a:p>
        </p:txBody>
      </p:sp>
      <p:sp>
        <p:nvSpPr>
          <p:cNvPr id="380" name="Google Shape;380;p48"/>
          <p:cNvSpPr/>
          <p:nvPr/>
        </p:nvSpPr>
        <p:spPr>
          <a:xfrm>
            <a:off x="7620000" y="6477000"/>
            <a:ext cx="2057400" cy="244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Gibson et al. (2006)</a:t>
            </a:r>
            <a:endParaRPr/>
          </a:p>
        </p:txBody>
      </p:sp>
      <p:sp>
        <p:nvSpPr>
          <p:cNvPr id="381" name="Google Shape;381;p48"/>
          <p:cNvSpPr txBox="1"/>
          <p:nvPr/>
        </p:nvSpPr>
        <p:spPr>
          <a:xfrm>
            <a:off x="331177" y="1211141"/>
            <a:ext cx="8610600" cy="1138773"/>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1400"/>
              <a:buFont typeface="Times"/>
              <a:buNone/>
            </a:pPr>
            <a:r>
              <a:t/>
            </a:r>
            <a:endParaRPr b="1" i="0" sz="1400" u="none" cap="none" strike="noStrike">
              <a:solidFill>
                <a:srgbClr val="FF9900"/>
              </a:solidFill>
              <a:latin typeface="Arial Black"/>
              <a:ea typeface="Arial Black"/>
              <a:cs typeface="Arial Black"/>
              <a:sym typeface="Arial Black"/>
            </a:endParaRPr>
          </a:p>
          <a:p>
            <a:pPr indent="-457200" lvl="1" marL="914400" marR="0" rtl="0" algn="l">
              <a:lnSpc>
                <a:spcPct val="100000"/>
              </a:lnSpc>
              <a:spcBef>
                <a:spcPts val="900"/>
              </a:spcBef>
              <a:spcAft>
                <a:spcPts val="0"/>
              </a:spcAft>
              <a:buClr>
                <a:srgbClr val="008000"/>
              </a:buClr>
              <a:buSzPts val="1260"/>
              <a:buFont typeface="Noto Sans Symbols"/>
              <a:buChar char="●"/>
            </a:pPr>
            <a:r>
              <a:rPr b="0" i="0" lang="en-US" sz="1800" u="none" cap="none" strike="noStrike">
                <a:solidFill>
                  <a:srgbClr val="000000"/>
                </a:solidFill>
                <a:latin typeface="Arial"/>
                <a:ea typeface="Arial"/>
                <a:cs typeface="Arial"/>
                <a:sym typeface="Arial"/>
              </a:rPr>
              <a:t>70% reported getting less than 8.5 hrs of sleep per night.</a:t>
            </a:r>
            <a:endParaRPr/>
          </a:p>
          <a:p>
            <a:pPr indent="-457200" lvl="1" marL="914400" marR="0" rtl="0" algn="l">
              <a:lnSpc>
                <a:spcPct val="100000"/>
              </a:lnSpc>
              <a:spcBef>
                <a:spcPts val="900"/>
              </a:spcBef>
              <a:spcAft>
                <a:spcPts val="0"/>
              </a:spcAft>
              <a:buClr>
                <a:srgbClr val="008000"/>
              </a:buClr>
              <a:buSzPts val="1260"/>
              <a:buFont typeface="Noto Sans Symbols"/>
              <a:buChar char="●"/>
            </a:pPr>
            <a:r>
              <a:rPr b="0" i="0" lang="en-US" sz="1800" u="none" cap="none" strike="noStrike">
                <a:solidFill>
                  <a:srgbClr val="000000"/>
                </a:solidFill>
                <a:latin typeface="Arial"/>
                <a:ea typeface="Arial"/>
                <a:cs typeface="Arial"/>
                <a:sym typeface="Arial"/>
              </a:rPr>
              <a:t>58-68% reported being “</a:t>
            </a:r>
            <a:r>
              <a:rPr b="1" i="0" lang="en-US" sz="1800" u="none" cap="none" strike="noStrike">
                <a:solidFill>
                  <a:srgbClr val="1869EE"/>
                </a:solidFill>
                <a:latin typeface="Arial"/>
                <a:ea typeface="Arial"/>
                <a:cs typeface="Arial"/>
                <a:sym typeface="Arial"/>
              </a:rPr>
              <a:t>really sleepy</a:t>
            </a:r>
            <a:r>
              <a:rPr b="0" i="0" lang="en-US" sz="1800" u="none" cap="none" strike="noStrike">
                <a:solidFill>
                  <a:srgbClr val="000000"/>
                </a:solidFill>
                <a:latin typeface="Arial"/>
                <a:ea typeface="Arial"/>
                <a:cs typeface="Arial"/>
                <a:sym typeface="Arial"/>
              </a:rPr>
              <a:t>” between 8 and 10 a.m. 	</a:t>
            </a:r>
            <a:endParaRPr/>
          </a:p>
        </p:txBody>
      </p:sp>
      <p:sp>
        <p:nvSpPr>
          <p:cNvPr id="382" name="Google Shape;382;p48"/>
          <p:cNvSpPr/>
          <p:nvPr/>
        </p:nvSpPr>
        <p:spPr>
          <a:xfrm>
            <a:off x="2286000" y="2819400"/>
            <a:ext cx="762000" cy="762000"/>
          </a:xfrm>
          <a:prstGeom prst="ellipse">
            <a:avLst/>
          </a:prstGeom>
          <a:noFill/>
          <a:ln cap="flat" cmpd="sng" w="381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1869EE"/>
              </a:solidFill>
              <a:latin typeface="Arial"/>
              <a:ea typeface="Arial"/>
              <a:cs typeface="Arial"/>
              <a:sym typeface="Arial"/>
            </a:endParaRPr>
          </a:p>
        </p:txBody>
      </p:sp>
      <p:sp>
        <p:nvSpPr>
          <p:cNvPr id="383" name="Google Shape;383;p48"/>
          <p:cNvSpPr txBox="1"/>
          <p:nvPr/>
        </p:nvSpPr>
        <p:spPr>
          <a:xfrm>
            <a:off x="203541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Sleep Z</a:t>
            </a:r>
            <a:r>
              <a:rPr lang="en-US" sz="2800">
                <a:solidFill>
                  <a:schemeClr val="dk1"/>
                </a:solidFill>
                <a:latin typeface="Comic Sans MS"/>
                <a:ea typeface="Comic Sans MS"/>
                <a:cs typeface="Comic Sans MS"/>
                <a:sym typeface="Comic Sans MS"/>
              </a:rPr>
              <a:t>Z</a:t>
            </a:r>
            <a:r>
              <a:rPr lang="en-US" sz="2400">
                <a:solidFill>
                  <a:schemeClr val="dk1"/>
                </a:solidFill>
                <a:latin typeface="Comic Sans MS"/>
                <a:ea typeface="Comic Sans MS"/>
                <a:cs typeface="Comic Sans MS"/>
                <a:sym typeface="Comic Sans MS"/>
              </a:rPr>
              <a:t>ZZ</a:t>
            </a:r>
            <a:r>
              <a:rPr lang="en-US" sz="1800">
                <a:solidFill>
                  <a:schemeClr val="dk1"/>
                </a:solidFill>
                <a:latin typeface="Comic Sans MS"/>
                <a:ea typeface="Comic Sans MS"/>
                <a:cs typeface="Comic Sans MS"/>
                <a:sym typeface="Comic Sans MS"/>
              </a:rPr>
              <a:t>Z</a:t>
            </a:r>
            <a:endParaRPr sz="1800">
              <a:solidFill>
                <a:schemeClr val="dk1"/>
              </a:solidFill>
              <a:latin typeface="Comic Sans MS"/>
              <a:ea typeface="Comic Sans MS"/>
              <a:cs typeface="Comic Sans MS"/>
              <a:sym typeface="Comic Sans MS"/>
            </a:endParaRPr>
          </a:p>
        </p:txBody>
      </p:sp>
      <p:cxnSp>
        <p:nvCxnSpPr>
          <p:cNvPr id="384" name="Google Shape;384;p48"/>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49"/>
          <p:cNvPicPr preferRelativeResize="0"/>
          <p:nvPr/>
        </p:nvPicPr>
        <p:blipFill rotWithShape="1">
          <a:blip r:embed="rId3">
            <a:alphaModFix/>
          </a:blip>
          <a:srcRect b="0" l="0" r="0" t="0"/>
          <a:stretch/>
        </p:blipFill>
        <p:spPr>
          <a:xfrm>
            <a:off x="457200" y="2357438"/>
            <a:ext cx="3733800" cy="2595562"/>
          </a:xfrm>
          <a:prstGeom prst="rect">
            <a:avLst/>
          </a:prstGeom>
          <a:noFill/>
          <a:ln>
            <a:noFill/>
          </a:ln>
        </p:spPr>
      </p:pic>
      <p:sp>
        <p:nvSpPr>
          <p:cNvPr id="391" name="Google Shape;391;p49"/>
          <p:cNvSpPr/>
          <p:nvPr/>
        </p:nvSpPr>
        <p:spPr>
          <a:xfrm>
            <a:off x="7696200" y="6400800"/>
            <a:ext cx="1327150" cy="2444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Hansen et al. (2005)</a:t>
            </a:r>
            <a:endParaRPr/>
          </a:p>
        </p:txBody>
      </p:sp>
      <p:sp>
        <p:nvSpPr>
          <p:cNvPr id="392" name="Google Shape;392;p49"/>
          <p:cNvSpPr/>
          <p:nvPr/>
        </p:nvSpPr>
        <p:spPr>
          <a:xfrm>
            <a:off x="4724400" y="2738438"/>
            <a:ext cx="4114800" cy="191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The reaction times of adolescents are much better in the </a:t>
            </a:r>
            <a:r>
              <a:rPr b="1" lang="en-US" sz="2400">
                <a:solidFill>
                  <a:srgbClr val="FF3300"/>
                </a:solidFill>
                <a:latin typeface="Arial"/>
                <a:ea typeface="Arial"/>
                <a:cs typeface="Arial"/>
                <a:sym typeface="Arial"/>
              </a:rPr>
              <a:t>afternoon</a:t>
            </a:r>
            <a:r>
              <a:rPr lang="en-US" sz="2400">
                <a:solidFill>
                  <a:schemeClr val="dk1"/>
                </a:solidFill>
                <a:latin typeface="Arial"/>
                <a:ea typeface="Arial"/>
                <a:cs typeface="Arial"/>
                <a:sym typeface="Arial"/>
              </a:rPr>
              <a:t> than they are in the </a:t>
            </a:r>
            <a:r>
              <a:rPr b="1" lang="en-US" sz="2400">
                <a:solidFill>
                  <a:srgbClr val="1869EE"/>
                </a:solidFill>
                <a:latin typeface="Arial"/>
                <a:ea typeface="Arial"/>
                <a:cs typeface="Arial"/>
                <a:sym typeface="Arial"/>
              </a:rPr>
              <a:t>morning</a:t>
            </a:r>
            <a:r>
              <a:rPr lang="en-US" sz="2400">
                <a:solidFill>
                  <a:schemeClr val="dk1"/>
                </a:solidFill>
                <a:latin typeface="Arial"/>
                <a:ea typeface="Arial"/>
                <a:cs typeface="Arial"/>
                <a:sym typeface="Arial"/>
              </a:rPr>
              <a:t> (lower means better)!</a:t>
            </a:r>
            <a:endParaRPr/>
          </a:p>
        </p:txBody>
      </p:sp>
      <p:cxnSp>
        <p:nvCxnSpPr>
          <p:cNvPr id="393" name="Google Shape;393;p49"/>
          <p:cNvCxnSpPr/>
          <p:nvPr/>
        </p:nvCxnSpPr>
        <p:spPr>
          <a:xfrm>
            <a:off x="3276600" y="1752600"/>
            <a:ext cx="0" cy="685800"/>
          </a:xfrm>
          <a:prstGeom prst="straightConnector1">
            <a:avLst/>
          </a:prstGeom>
          <a:noFill/>
          <a:ln cap="flat" cmpd="sng" w="38100">
            <a:solidFill>
              <a:srgbClr val="FF0000"/>
            </a:solidFill>
            <a:prstDash val="solid"/>
            <a:round/>
            <a:headEnd len="med" w="med" type="none"/>
            <a:tailEnd len="med" w="med" type="triangle"/>
          </a:ln>
        </p:spPr>
      </p:cxnSp>
      <p:cxnSp>
        <p:nvCxnSpPr>
          <p:cNvPr id="394" name="Google Shape;394;p49"/>
          <p:cNvCxnSpPr/>
          <p:nvPr/>
        </p:nvCxnSpPr>
        <p:spPr>
          <a:xfrm>
            <a:off x="1828800" y="1752600"/>
            <a:ext cx="0" cy="685800"/>
          </a:xfrm>
          <a:prstGeom prst="straightConnector1">
            <a:avLst/>
          </a:prstGeom>
          <a:noFill/>
          <a:ln cap="flat" cmpd="sng" w="38100">
            <a:solidFill>
              <a:srgbClr val="0000FF"/>
            </a:solidFill>
            <a:prstDash val="solid"/>
            <a:round/>
            <a:headEnd len="med" w="med" type="none"/>
            <a:tailEnd len="med" w="med" type="triangle"/>
          </a:ln>
        </p:spPr>
      </p:cxnSp>
      <p:sp>
        <p:nvSpPr>
          <p:cNvPr id="395" name="Google Shape;395;p49"/>
          <p:cNvSpPr/>
          <p:nvPr/>
        </p:nvSpPr>
        <p:spPr>
          <a:xfrm>
            <a:off x="990600" y="5349875"/>
            <a:ext cx="7543800" cy="9445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And that students perform </a:t>
            </a:r>
            <a:r>
              <a:rPr b="1" lang="en-US" sz="3200">
                <a:solidFill>
                  <a:srgbClr val="FF9900"/>
                </a:solidFill>
                <a:latin typeface="Arial"/>
                <a:ea typeface="Arial"/>
                <a:cs typeface="Arial"/>
                <a:sym typeface="Arial"/>
              </a:rPr>
              <a:t>better</a:t>
            </a:r>
            <a:r>
              <a:rPr lang="en-US" sz="2400">
                <a:solidFill>
                  <a:schemeClr val="dk1"/>
                </a:solidFill>
                <a:latin typeface="Arial"/>
                <a:ea typeface="Arial"/>
                <a:cs typeface="Arial"/>
                <a:sym typeface="Arial"/>
              </a:rPr>
              <a:t> in the afternoon than in the morning.</a:t>
            </a:r>
            <a:endParaRPr/>
          </a:p>
        </p:txBody>
      </p:sp>
      <p:sp>
        <p:nvSpPr>
          <p:cNvPr id="396" name="Google Shape;396;p49"/>
          <p:cNvSpPr txBox="1"/>
          <p:nvPr/>
        </p:nvSpPr>
        <p:spPr>
          <a:xfrm>
            <a:off x="203541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Sleep Z</a:t>
            </a:r>
            <a:r>
              <a:rPr lang="en-US" sz="2800">
                <a:solidFill>
                  <a:schemeClr val="dk1"/>
                </a:solidFill>
                <a:latin typeface="Comic Sans MS"/>
                <a:ea typeface="Comic Sans MS"/>
                <a:cs typeface="Comic Sans MS"/>
                <a:sym typeface="Comic Sans MS"/>
              </a:rPr>
              <a:t>Z</a:t>
            </a:r>
            <a:r>
              <a:rPr lang="en-US" sz="2400">
                <a:solidFill>
                  <a:schemeClr val="dk1"/>
                </a:solidFill>
                <a:latin typeface="Comic Sans MS"/>
                <a:ea typeface="Comic Sans MS"/>
                <a:cs typeface="Comic Sans MS"/>
                <a:sym typeface="Comic Sans MS"/>
              </a:rPr>
              <a:t>ZZ</a:t>
            </a:r>
            <a:r>
              <a:rPr lang="en-US" sz="1800">
                <a:solidFill>
                  <a:schemeClr val="dk1"/>
                </a:solidFill>
                <a:latin typeface="Comic Sans MS"/>
                <a:ea typeface="Comic Sans MS"/>
                <a:cs typeface="Comic Sans MS"/>
                <a:sym typeface="Comic Sans MS"/>
              </a:rPr>
              <a:t>Z</a:t>
            </a:r>
            <a:endParaRPr sz="1800">
              <a:solidFill>
                <a:schemeClr val="dk1"/>
              </a:solidFill>
              <a:latin typeface="Comic Sans MS"/>
              <a:ea typeface="Comic Sans MS"/>
              <a:cs typeface="Comic Sans MS"/>
              <a:sym typeface="Comic Sans MS"/>
            </a:endParaRPr>
          </a:p>
        </p:txBody>
      </p:sp>
      <p:cxnSp>
        <p:nvCxnSpPr>
          <p:cNvPr id="397" name="Google Shape;397;p49"/>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0"/>
          <p:cNvSpPr txBox="1"/>
          <p:nvPr/>
        </p:nvSpPr>
        <p:spPr>
          <a:xfrm>
            <a:off x="203541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Addiction</a:t>
            </a:r>
            <a:endParaRPr sz="1800">
              <a:solidFill>
                <a:schemeClr val="dk1"/>
              </a:solidFill>
              <a:latin typeface="Comic Sans MS"/>
              <a:ea typeface="Comic Sans MS"/>
              <a:cs typeface="Comic Sans MS"/>
              <a:sym typeface="Comic Sans MS"/>
            </a:endParaRPr>
          </a:p>
        </p:txBody>
      </p:sp>
      <p:cxnSp>
        <p:nvCxnSpPr>
          <p:cNvPr id="403" name="Google Shape;403;p50"/>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pic>
        <p:nvPicPr>
          <p:cNvPr id="404" name="Google Shape;404;p50"/>
          <p:cNvPicPr preferRelativeResize="0"/>
          <p:nvPr/>
        </p:nvPicPr>
        <p:blipFill rotWithShape="1">
          <a:blip r:embed="rId3">
            <a:alphaModFix/>
          </a:blip>
          <a:srcRect b="0" l="0" r="0" t="0"/>
          <a:stretch/>
        </p:blipFill>
        <p:spPr>
          <a:xfrm>
            <a:off x="3686800" y="1154422"/>
            <a:ext cx="5304907" cy="3023797"/>
          </a:xfrm>
          <a:prstGeom prst="rect">
            <a:avLst/>
          </a:prstGeom>
          <a:noFill/>
          <a:ln>
            <a:noFill/>
          </a:ln>
        </p:spPr>
      </p:pic>
      <p:sp>
        <p:nvSpPr>
          <p:cNvPr id="405" name="Google Shape;405;p50"/>
          <p:cNvSpPr txBox="1"/>
          <p:nvPr/>
        </p:nvSpPr>
        <p:spPr>
          <a:xfrm>
            <a:off x="307730" y="1494692"/>
            <a:ext cx="373673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Both behaviors are associated with activation of the limbic system.</a:t>
            </a:r>
            <a:endParaRPr sz="1800">
              <a:solidFill>
                <a:schemeClr val="dk1"/>
              </a:solidFill>
              <a:latin typeface="Comic Sans MS"/>
              <a:ea typeface="Comic Sans MS"/>
              <a:cs typeface="Comic Sans MS"/>
              <a:sym typeface="Comic Sans MS"/>
            </a:endParaRPr>
          </a:p>
        </p:txBody>
      </p:sp>
      <p:sp>
        <p:nvSpPr>
          <p:cNvPr id="406" name="Google Shape;406;p50"/>
          <p:cNvSpPr txBox="1"/>
          <p:nvPr/>
        </p:nvSpPr>
        <p:spPr>
          <a:xfrm>
            <a:off x="307729" y="2752624"/>
            <a:ext cx="373673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Activation of the brain reward </a:t>
            </a:r>
            <a:endParaRPr/>
          </a:p>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System causes us to feel a sense of pleasure.</a:t>
            </a:r>
            <a:endParaRPr sz="1800">
              <a:solidFill>
                <a:schemeClr val="dk1"/>
              </a:solidFill>
              <a:latin typeface="Comic Sans MS"/>
              <a:ea typeface="Comic Sans MS"/>
              <a:cs typeface="Comic Sans MS"/>
              <a:sym typeface="Comic Sans MS"/>
            </a:endParaRPr>
          </a:p>
        </p:txBody>
      </p:sp>
      <p:sp>
        <p:nvSpPr>
          <p:cNvPr id="407" name="Google Shape;407;p50"/>
          <p:cNvSpPr txBox="1"/>
          <p:nvPr/>
        </p:nvSpPr>
        <p:spPr>
          <a:xfrm>
            <a:off x="307730" y="4085206"/>
            <a:ext cx="603152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Many abused drugs act of structures of the limbic system to create the same feelings of pleasure/rewards as brain neurotransmitters</a:t>
            </a:r>
            <a:endParaRPr sz="1800">
              <a:solidFill>
                <a:schemeClr val="dk1"/>
              </a:solidFill>
              <a:latin typeface="Comic Sans MS"/>
              <a:ea typeface="Comic Sans MS"/>
              <a:cs typeface="Comic Sans MS"/>
              <a:sym typeface="Comic Sans MS"/>
            </a:endParaRPr>
          </a:p>
        </p:txBody>
      </p:sp>
      <p:sp>
        <p:nvSpPr>
          <p:cNvPr id="408" name="Google Shape;408;p50"/>
          <p:cNvSpPr txBox="1"/>
          <p:nvPr/>
        </p:nvSpPr>
        <p:spPr>
          <a:xfrm>
            <a:off x="307728" y="5281608"/>
            <a:ext cx="673930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mic Sans MS"/>
                <a:ea typeface="Comic Sans MS"/>
                <a:cs typeface="Comic Sans MS"/>
                <a:sym typeface="Comic Sans MS"/>
              </a:rPr>
              <a:t>Addiction can permanently alter the structure of the brain</a:t>
            </a:r>
            <a:endParaRPr sz="1800">
              <a:solidFill>
                <a:schemeClr val="dk1"/>
              </a:solidFill>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1"/>
          <p:cNvSpPr txBox="1"/>
          <p:nvPr>
            <p:ph idx="1" type="body"/>
          </p:nvPr>
        </p:nvSpPr>
        <p:spPr>
          <a:xfrm>
            <a:off x="568009" y="1352742"/>
            <a:ext cx="7886700" cy="43513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Font typeface="Noto Sans Symbols"/>
              <a:buNone/>
            </a:pPr>
            <a:r>
              <a:rPr lang="en-US" sz="1800">
                <a:latin typeface="Comic Sans MS"/>
                <a:ea typeface="Comic Sans MS"/>
                <a:cs typeface="Comic Sans MS"/>
                <a:sym typeface="Comic Sans MS"/>
              </a:rPr>
              <a:t>Drug addiction compromises the brain circuits involved in processing reward and punishment, and in exerting control over one’s actions. </a:t>
            </a:r>
            <a:endParaRPr sz="1800">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1800"/>
              <a:buFont typeface="Noto Sans Symbols"/>
              <a:buNone/>
            </a:pPr>
            <a:r>
              <a:rPr lang="en-US" sz="1800">
                <a:latin typeface="Comic Sans MS"/>
                <a:ea typeface="Comic Sans MS"/>
                <a:cs typeface="Comic Sans MS"/>
                <a:sym typeface="Comic Sans MS"/>
              </a:rPr>
              <a:t>This set of PET scans shows what happens in the brain </a:t>
            </a:r>
            <a:br>
              <a:rPr lang="en-US" sz="1800">
                <a:latin typeface="Comic Sans MS"/>
                <a:ea typeface="Comic Sans MS"/>
                <a:cs typeface="Comic Sans MS"/>
                <a:sym typeface="Comic Sans MS"/>
              </a:rPr>
            </a:br>
            <a:r>
              <a:rPr lang="en-US" sz="1800">
                <a:latin typeface="Comic Sans MS"/>
                <a:ea typeface="Comic Sans MS"/>
                <a:cs typeface="Comic Sans MS"/>
                <a:sym typeface="Comic Sans MS"/>
              </a:rPr>
              <a:t>when drugs are abused. </a:t>
            </a:r>
            <a:endParaRPr/>
          </a:p>
          <a:p>
            <a:pPr indent="0" lvl="0" marL="0" rtl="0" algn="l">
              <a:lnSpc>
                <a:spcPct val="90000"/>
              </a:lnSpc>
              <a:spcBef>
                <a:spcPts val="750"/>
              </a:spcBef>
              <a:spcAft>
                <a:spcPts val="0"/>
              </a:spcAft>
              <a:buClr>
                <a:schemeClr val="dk1"/>
              </a:buClr>
              <a:buSzPts val="1800"/>
              <a:buFont typeface="Noto Sans Symbols"/>
              <a:buNone/>
            </a:pPr>
            <a:r>
              <a:rPr lang="en-US" sz="1800">
                <a:latin typeface="Comic Sans MS"/>
                <a:ea typeface="Comic Sans MS"/>
                <a:cs typeface="Comic Sans MS"/>
                <a:sym typeface="Comic Sans MS"/>
              </a:rPr>
              <a:t>On the left is a scan of a normal brain. Notice the bright areas of activity. The scan on the right is of a person who is abusing cocaine. The large dark areas show the loss of neuronal activity. This loss can be reversed if an abuser stops taking the drug. </a:t>
            </a:r>
            <a:endParaRPr/>
          </a:p>
        </p:txBody>
      </p:sp>
      <p:pic>
        <p:nvPicPr>
          <p:cNvPr descr="Brain-Abuse.png" id="415" name="Google Shape;415;p51"/>
          <p:cNvPicPr preferRelativeResize="0"/>
          <p:nvPr/>
        </p:nvPicPr>
        <p:blipFill rotWithShape="1">
          <a:blip r:embed="rId3">
            <a:alphaModFix/>
          </a:blip>
          <a:srcRect b="0" l="0" r="0" t="0"/>
          <a:stretch/>
        </p:blipFill>
        <p:spPr>
          <a:xfrm>
            <a:off x="2032108" y="3743247"/>
            <a:ext cx="5028567" cy="2828569"/>
          </a:xfrm>
          <a:prstGeom prst="rect">
            <a:avLst/>
          </a:prstGeom>
          <a:noFill/>
          <a:ln>
            <a:noFill/>
          </a:ln>
        </p:spPr>
      </p:pic>
      <p:sp>
        <p:nvSpPr>
          <p:cNvPr id="416" name="Google Shape;416;p51"/>
          <p:cNvSpPr txBox="1"/>
          <p:nvPr/>
        </p:nvSpPr>
        <p:spPr>
          <a:xfrm>
            <a:off x="6454973" y="6464657"/>
            <a:ext cx="2689027"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MRI image courtesy of NIDA. </a:t>
            </a:r>
            <a:endParaRPr sz="1000">
              <a:solidFill>
                <a:srgbClr val="EEEDED"/>
              </a:solidFill>
              <a:latin typeface="Calibri"/>
              <a:ea typeface="Calibri"/>
              <a:cs typeface="Calibri"/>
              <a:sym typeface="Calibri"/>
            </a:endParaRPr>
          </a:p>
        </p:txBody>
      </p:sp>
      <p:sp>
        <p:nvSpPr>
          <p:cNvPr id="417" name="Google Shape;417;p51"/>
          <p:cNvSpPr txBox="1"/>
          <p:nvPr/>
        </p:nvSpPr>
        <p:spPr>
          <a:xfrm>
            <a:off x="203541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Addiction</a:t>
            </a:r>
            <a:endParaRPr sz="1800">
              <a:solidFill>
                <a:schemeClr val="dk1"/>
              </a:solidFill>
              <a:latin typeface="Comic Sans MS"/>
              <a:ea typeface="Comic Sans MS"/>
              <a:cs typeface="Comic Sans MS"/>
              <a:sym typeface="Comic Sans MS"/>
            </a:endParaRPr>
          </a:p>
        </p:txBody>
      </p:sp>
      <p:cxnSp>
        <p:nvCxnSpPr>
          <p:cNvPr id="418" name="Google Shape;418;p51"/>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2"/>
          <p:cNvSpPr txBox="1"/>
          <p:nvPr/>
        </p:nvSpPr>
        <p:spPr>
          <a:xfrm>
            <a:off x="2035419"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Addiction</a:t>
            </a:r>
            <a:endParaRPr sz="1800">
              <a:solidFill>
                <a:schemeClr val="dk1"/>
              </a:solidFill>
              <a:latin typeface="Comic Sans MS"/>
              <a:ea typeface="Comic Sans MS"/>
              <a:cs typeface="Comic Sans MS"/>
              <a:sym typeface="Comic Sans MS"/>
            </a:endParaRPr>
          </a:p>
        </p:txBody>
      </p:sp>
      <p:cxnSp>
        <p:nvCxnSpPr>
          <p:cNvPr id="424" name="Google Shape;424;p52"/>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pic>
        <p:nvPicPr>
          <p:cNvPr id="425" name="Google Shape;425;p52"/>
          <p:cNvPicPr preferRelativeResize="0"/>
          <p:nvPr/>
        </p:nvPicPr>
        <p:blipFill rotWithShape="1">
          <a:blip r:embed="rId3">
            <a:alphaModFix/>
          </a:blip>
          <a:srcRect b="0" l="0" r="0" t="0"/>
          <a:stretch/>
        </p:blipFill>
        <p:spPr>
          <a:xfrm>
            <a:off x="2035419" y="1249375"/>
            <a:ext cx="5418625" cy="47131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3"/>
          <p:cNvSpPr txBox="1"/>
          <p:nvPr/>
        </p:nvSpPr>
        <p:spPr>
          <a:xfrm>
            <a:off x="2196488"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Addiction</a:t>
            </a:r>
            <a:endParaRPr sz="1800">
              <a:solidFill>
                <a:schemeClr val="dk1"/>
              </a:solidFill>
              <a:latin typeface="Comic Sans MS"/>
              <a:ea typeface="Comic Sans MS"/>
              <a:cs typeface="Comic Sans MS"/>
              <a:sym typeface="Comic Sans MS"/>
            </a:endParaRPr>
          </a:p>
        </p:txBody>
      </p:sp>
      <p:cxnSp>
        <p:nvCxnSpPr>
          <p:cNvPr id="431" name="Google Shape;431;p53"/>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pic>
        <p:nvPicPr>
          <p:cNvPr descr="https://static1.squarespace.com/static/5349c3fae4b01879301fb5dd/t/534b197ae4b0abec144415f0/1397430654331/?format=1000w" id="432" name="Google Shape;432;p53"/>
          <p:cNvPicPr preferRelativeResize="0"/>
          <p:nvPr/>
        </p:nvPicPr>
        <p:blipFill rotWithShape="1">
          <a:blip r:embed="rId3">
            <a:alphaModFix/>
          </a:blip>
          <a:srcRect b="0" l="0" r="0" t="0"/>
          <a:stretch/>
        </p:blipFill>
        <p:spPr>
          <a:xfrm>
            <a:off x="716484" y="1231394"/>
            <a:ext cx="7713849" cy="3953348"/>
          </a:xfrm>
          <a:prstGeom prst="rect">
            <a:avLst/>
          </a:prstGeom>
          <a:noFill/>
          <a:ln>
            <a:noFill/>
          </a:ln>
        </p:spPr>
      </p:pic>
      <p:sp>
        <p:nvSpPr>
          <p:cNvPr id="433" name="Google Shape;433;p53"/>
          <p:cNvSpPr txBox="1"/>
          <p:nvPr/>
        </p:nvSpPr>
        <p:spPr>
          <a:xfrm>
            <a:off x="857839" y="5184742"/>
            <a:ext cx="745660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0000"/>
                </a:solidFill>
                <a:latin typeface="Comic Sans MS"/>
                <a:ea typeface="Comic Sans MS"/>
                <a:cs typeface="Comic Sans MS"/>
                <a:sym typeface="Comic Sans MS"/>
              </a:rPr>
              <a:t>Can decrease your IQ by up to 8 points!!!!</a:t>
            </a:r>
            <a:endParaRPr sz="2800">
              <a:solidFill>
                <a:srgbClr val="FF0000"/>
              </a:solidFill>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descr="BrainLobes.png" id="176" name="Google Shape;176;p27"/>
          <p:cNvPicPr preferRelativeResize="0"/>
          <p:nvPr/>
        </p:nvPicPr>
        <p:blipFill rotWithShape="1">
          <a:blip r:embed="rId3">
            <a:alphaModFix/>
          </a:blip>
          <a:srcRect b="0" l="0" r="0" t="0"/>
          <a:stretch/>
        </p:blipFill>
        <p:spPr>
          <a:xfrm>
            <a:off x="742888" y="1905000"/>
            <a:ext cx="1957388" cy="2505075"/>
          </a:xfrm>
          <a:prstGeom prst="rect">
            <a:avLst/>
          </a:prstGeom>
          <a:noFill/>
          <a:ln>
            <a:noFill/>
          </a:ln>
        </p:spPr>
      </p:pic>
      <p:sp>
        <p:nvSpPr>
          <p:cNvPr id="177" name="Google Shape;177;p27"/>
          <p:cNvSpPr/>
          <p:nvPr/>
        </p:nvSpPr>
        <p:spPr>
          <a:xfrm>
            <a:off x="869102" y="4572000"/>
            <a:ext cx="1700213" cy="8620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D55000"/>
                </a:solidFill>
                <a:latin typeface="Helvetica Neue"/>
                <a:ea typeface="Helvetica Neue"/>
                <a:cs typeface="Helvetica Neue"/>
                <a:sym typeface="Helvetica Neue"/>
              </a:rPr>
              <a:t>Cerebral Hemispheres </a:t>
            </a:r>
            <a:r>
              <a:rPr lang="en-US" sz="1400">
                <a:solidFill>
                  <a:srgbClr val="000000"/>
                </a:solidFill>
                <a:latin typeface="Helvetica Neue"/>
                <a:ea typeface="Helvetica Neue"/>
                <a:cs typeface="Helvetica Neue"/>
                <a:sym typeface="Helvetica Neue"/>
              </a:rPr>
              <a:t>(top view)</a:t>
            </a:r>
            <a:endParaRPr/>
          </a:p>
        </p:txBody>
      </p:sp>
      <p:sp>
        <p:nvSpPr>
          <p:cNvPr id="178" name="Google Shape;178;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The Brain and Spinal Cord</a:t>
            </a:r>
            <a:endParaRPr/>
          </a:p>
        </p:txBody>
      </p:sp>
      <p:grpSp>
        <p:nvGrpSpPr>
          <p:cNvPr id="179" name="Google Shape;179;p27"/>
          <p:cNvGrpSpPr/>
          <p:nvPr/>
        </p:nvGrpSpPr>
        <p:grpSpPr>
          <a:xfrm>
            <a:off x="2857500" y="1424997"/>
            <a:ext cx="5867400" cy="4943475"/>
            <a:chOff x="3200400" y="1219200"/>
            <a:chExt cx="5867400" cy="4942820"/>
          </a:xfrm>
        </p:grpSpPr>
        <p:pic>
          <p:nvPicPr>
            <p:cNvPr descr="Brain-Internal.png" id="180" name="Google Shape;180;p27"/>
            <p:cNvPicPr preferRelativeResize="0"/>
            <p:nvPr/>
          </p:nvPicPr>
          <p:blipFill rotWithShape="1">
            <a:blip r:embed="rId4">
              <a:alphaModFix/>
            </a:blip>
            <a:srcRect b="0" l="0" r="0" t="0"/>
            <a:stretch/>
          </p:blipFill>
          <p:spPr>
            <a:xfrm>
              <a:off x="4191000" y="1219200"/>
              <a:ext cx="4370355" cy="4938254"/>
            </a:xfrm>
            <a:prstGeom prst="rect">
              <a:avLst/>
            </a:prstGeom>
            <a:noFill/>
            <a:ln>
              <a:noFill/>
            </a:ln>
          </p:spPr>
        </p:pic>
        <p:sp>
          <p:nvSpPr>
            <p:cNvPr id="181" name="Google Shape;181;p27"/>
            <p:cNvSpPr/>
            <p:nvPr/>
          </p:nvSpPr>
          <p:spPr>
            <a:xfrm>
              <a:off x="3657600" y="1295400"/>
              <a:ext cx="1447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Helvetica Neue"/>
                  <a:ea typeface="Helvetica Neue"/>
                  <a:cs typeface="Helvetica Neue"/>
                  <a:sym typeface="Helvetica Neue"/>
                </a:rPr>
                <a:t>Cerebrum</a:t>
              </a:r>
              <a:endParaRPr/>
            </a:p>
          </p:txBody>
        </p:sp>
        <p:sp>
          <p:nvSpPr>
            <p:cNvPr id="182" name="Google Shape;182;p27"/>
            <p:cNvSpPr/>
            <p:nvPr/>
          </p:nvSpPr>
          <p:spPr>
            <a:xfrm>
              <a:off x="7848600" y="1305580"/>
              <a:ext cx="9906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Helvetica Neue"/>
                  <a:ea typeface="Helvetica Neue"/>
                  <a:cs typeface="Helvetica Neue"/>
                  <a:sym typeface="Helvetica Neue"/>
                </a:rPr>
                <a:t>Cerebral Cortex</a:t>
              </a:r>
              <a:endParaRPr/>
            </a:p>
          </p:txBody>
        </p:sp>
        <p:sp>
          <p:nvSpPr>
            <p:cNvPr id="183" name="Google Shape;183;p27"/>
            <p:cNvSpPr/>
            <p:nvPr/>
          </p:nvSpPr>
          <p:spPr>
            <a:xfrm>
              <a:off x="3200400" y="3124200"/>
              <a:ext cx="11430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Helvetica Neue"/>
                  <a:ea typeface="Helvetica Neue"/>
                  <a:cs typeface="Helvetica Neue"/>
                  <a:sym typeface="Helvetica Neue"/>
                </a:rPr>
                <a:t>Corpus Callosum</a:t>
              </a:r>
              <a:endParaRPr/>
            </a:p>
          </p:txBody>
        </p:sp>
        <p:sp>
          <p:nvSpPr>
            <p:cNvPr id="184" name="Google Shape;184;p27"/>
            <p:cNvSpPr/>
            <p:nvPr/>
          </p:nvSpPr>
          <p:spPr>
            <a:xfrm>
              <a:off x="5257800" y="5638800"/>
              <a:ext cx="10668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Helvetica Neue"/>
                  <a:ea typeface="Helvetica Neue"/>
                  <a:cs typeface="Helvetica Neue"/>
                  <a:sym typeface="Helvetica Neue"/>
                </a:rPr>
                <a:t>Spinal Cord</a:t>
              </a:r>
              <a:endParaRPr/>
            </a:p>
          </p:txBody>
        </p:sp>
        <p:sp>
          <p:nvSpPr>
            <p:cNvPr id="185" name="Google Shape;185;p27"/>
            <p:cNvSpPr/>
            <p:nvPr/>
          </p:nvSpPr>
          <p:spPr>
            <a:xfrm>
              <a:off x="4953000" y="4724400"/>
              <a:ext cx="7620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Helvetica Neue"/>
                  <a:ea typeface="Helvetica Neue"/>
                  <a:cs typeface="Helvetica Neue"/>
                  <a:sym typeface="Helvetica Neue"/>
                </a:rPr>
                <a:t>Brain Stem</a:t>
              </a:r>
              <a:endParaRPr/>
            </a:p>
          </p:txBody>
        </p:sp>
        <p:sp>
          <p:nvSpPr>
            <p:cNvPr id="186" name="Google Shape;186;p27"/>
            <p:cNvSpPr/>
            <p:nvPr/>
          </p:nvSpPr>
          <p:spPr>
            <a:xfrm>
              <a:off x="4191000" y="3896380"/>
              <a:ext cx="91440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Helvetica Neue"/>
                  <a:ea typeface="Helvetica Neue"/>
                  <a:cs typeface="Helvetica Neue"/>
                  <a:sym typeface="Helvetica Neue"/>
                </a:rPr>
                <a:t>Limbic System</a:t>
              </a:r>
              <a:endParaRPr/>
            </a:p>
          </p:txBody>
        </p:sp>
        <p:sp>
          <p:nvSpPr>
            <p:cNvPr id="187" name="Google Shape;187;p27"/>
            <p:cNvSpPr/>
            <p:nvPr/>
          </p:nvSpPr>
          <p:spPr>
            <a:xfrm>
              <a:off x="7696200" y="5105400"/>
              <a:ext cx="13716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rgbClr val="000000"/>
                  </a:solidFill>
                  <a:latin typeface="Helvetica Neue"/>
                  <a:ea typeface="Helvetica Neue"/>
                  <a:cs typeface="Helvetica Neue"/>
                  <a:sym typeface="Helvetica Neue"/>
                </a:rPr>
                <a:t>Cerebellum</a:t>
              </a:r>
              <a:endParaRPr/>
            </a:p>
          </p:txBody>
        </p:sp>
        <p:cxnSp>
          <p:nvCxnSpPr>
            <p:cNvPr id="188" name="Google Shape;188;p27"/>
            <p:cNvCxnSpPr/>
            <p:nvPr/>
          </p:nvCxnSpPr>
          <p:spPr>
            <a:xfrm>
              <a:off x="4191000" y="1600200"/>
              <a:ext cx="1143000" cy="609600"/>
            </a:xfrm>
            <a:prstGeom prst="straightConnector1">
              <a:avLst/>
            </a:prstGeom>
            <a:noFill/>
            <a:ln cap="flat" cmpd="sng" w="9525">
              <a:solidFill>
                <a:schemeClr val="lt2"/>
              </a:solidFill>
              <a:prstDash val="solid"/>
              <a:round/>
              <a:headEnd len="med" w="med" type="none"/>
              <a:tailEnd len="med" w="med" type="none"/>
            </a:ln>
          </p:spPr>
        </p:cxnSp>
        <p:cxnSp>
          <p:nvCxnSpPr>
            <p:cNvPr id="189" name="Google Shape;189;p27"/>
            <p:cNvCxnSpPr/>
            <p:nvPr/>
          </p:nvCxnSpPr>
          <p:spPr>
            <a:xfrm flipH="1" rot="10800000">
              <a:off x="4191000" y="2667000"/>
              <a:ext cx="1295400" cy="685800"/>
            </a:xfrm>
            <a:prstGeom prst="straightConnector1">
              <a:avLst/>
            </a:prstGeom>
            <a:noFill/>
            <a:ln cap="flat" cmpd="sng" w="9525">
              <a:solidFill>
                <a:schemeClr val="lt2"/>
              </a:solidFill>
              <a:prstDash val="solid"/>
              <a:round/>
              <a:headEnd len="med" w="med" type="none"/>
              <a:tailEnd len="med" w="med" type="none"/>
            </a:ln>
          </p:spPr>
        </p:cxnSp>
        <p:cxnSp>
          <p:nvCxnSpPr>
            <p:cNvPr id="190" name="Google Shape;190;p27"/>
            <p:cNvCxnSpPr/>
            <p:nvPr/>
          </p:nvCxnSpPr>
          <p:spPr>
            <a:xfrm flipH="1" rot="10800000">
              <a:off x="5029200" y="3962400"/>
              <a:ext cx="1066800" cy="76200"/>
            </a:xfrm>
            <a:prstGeom prst="straightConnector1">
              <a:avLst/>
            </a:prstGeom>
            <a:noFill/>
            <a:ln cap="flat" cmpd="sng" w="9525">
              <a:solidFill>
                <a:schemeClr val="lt2"/>
              </a:solidFill>
              <a:prstDash val="solid"/>
              <a:round/>
              <a:headEnd len="med" w="med" type="none"/>
              <a:tailEnd len="med" w="med" type="none"/>
            </a:ln>
          </p:spPr>
        </p:cxnSp>
        <p:cxnSp>
          <p:nvCxnSpPr>
            <p:cNvPr id="191" name="Google Shape;191;p27"/>
            <p:cNvCxnSpPr/>
            <p:nvPr/>
          </p:nvCxnSpPr>
          <p:spPr>
            <a:xfrm flipH="1" rot="10800000">
              <a:off x="5715000" y="4495800"/>
              <a:ext cx="609600" cy="457200"/>
            </a:xfrm>
            <a:prstGeom prst="straightConnector1">
              <a:avLst/>
            </a:prstGeom>
            <a:noFill/>
            <a:ln cap="flat" cmpd="sng" w="9525">
              <a:solidFill>
                <a:schemeClr val="lt2"/>
              </a:solidFill>
              <a:prstDash val="solid"/>
              <a:round/>
              <a:headEnd len="med" w="med" type="none"/>
              <a:tailEnd len="med" w="med" type="none"/>
            </a:ln>
          </p:spPr>
        </p:cxnSp>
        <p:cxnSp>
          <p:nvCxnSpPr>
            <p:cNvPr id="192" name="Google Shape;192;p27"/>
            <p:cNvCxnSpPr/>
            <p:nvPr/>
          </p:nvCxnSpPr>
          <p:spPr>
            <a:xfrm>
              <a:off x="6172200" y="5867400"/>
              <a:ext cx="457200" cy="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27"/>
            <p:cNvCxnSpPr>
              <a:stCxn id="182" idx="2"/>
            </p:cNvCxnSpPr>
            <p:nvPr/>
          </p:nvCxnSpPr>
          <p:spPr>
            <a:xfrm flipH="1">
              <a:off x="8153400" y="1828800"/>
              <a:ext cx="190500" cy="533400"/>
            </a:xfrm>
            <a:prstGeom prst="straightConnector1">
              <a:avLst/>
            </a:prstGeom>
            <a:noFill/>
            <a:ln cap="flat" cmpd="sng" w="9525">
              <a:solidFill>
                <a:schemeClr val="lt2"/>
              </a:solidFill>
              <a:prstDash val="solid"/>
              <a:round/>
              <a:headEnd len="med" w="med" type="none"/>
              <a:tailEnd len="med" w="med" type="none"/>
            </a:ln>
          </p:spPr>
        </p:cxnSp>
        <p:cxnSp>
          <p:nvCxnSpPr>
            <p:cNvPr id="194" name="Google Shape;194;p27"/>
            <p:cNvCxnSpPr/>
            <p:nvPr/>
          </p:nvCxnSpPr>
          <p:spPr>
            <a:xfrm rot="10800000">
              <a:off x="7162800" y="4343400"/>
              <a:ext cx="914400" cy="762000"/>
            </a:xfrm>
            <a:prstGeom prst="straightConnector1">
              <a:avLst/>
            </a:prstGeom>
            <a:noFill/>
            <a:ln cap="flat" cmpd="sng" w="9525">
              <a:solidFill>
                <a:schemeClr val="lt2"/>
              </a:solidFill>
              <a:prstDash val="solid"/>
              <a:round/>
              <a:headEnd len="med" w="med" type="none"/>
              <a:tailEnd len="med" w="med" type="none"/>
            </a:ln>
          </p:spPr>
        </p:cxnSp>
      </p:grpSp>
      <p:sp>
        <p:nvSpPr>
          <p:cNvPr id="195" name="Google Shape;195;p27"/>
          <p:cNvSpPr txBox="1"/>
          <p:nvPr/>
        </p:nvSpPr>
        <p:spPr>
          <a:xfrm>
            <a:off x="5334001" y="6464657"/>
            <a:ext cx="3810000"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Illustrations © Williams &amp; Wilkins. All rights reserved.</a:t>
            </a:r>
            <a:endParaRPr sz="1000">
              <a:solidFill>
                <a:srgbClr val="EEEDED"/>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4"/>
          <p:cNvSpPr txBox="1"/>
          <p:nvPr/>
        </p:nvSpPr>
        <p:spPr>
          <a:xfrm>
            <a:off x="2196488" y="334107"/>
            <a:ext cx="5011615"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Questions?</a:t>
            </a:r>
            <a:endParaRPr sz="1800">
              <a:solidFill>
                <a:schemeClr val="dk1"/>
              </a:solidFill>
              <a:latin typeface="Comic Sans MS"/>
              <a:ea typeface="Comic Sans MS"/>
              <a:cs typeface="Comic Sans MS"/>
              <a:sym typeface="Comic Sans MS"/>
            </a:endParaRPr>
          </a:p>
        </p:txBody>
      </p:sp>
      <p:cxnSp>
        <p:nvCxnSpPr>
          <p:cNvPr id="439" name="Google Shape;439;p54"/>
          <p:cNvCxnSpPr/>
          <p:nvPr/>
        </p:nvCxnSpPr>
        <p:spPr>
          <a:xfrm flipH="1" rot="10800000">
            <a:off x="140677" y="1011115"/>
            <a:ext cx="8801100" cy="8793"/>
          </a:xfrm>
          <a:prstGeom prst="straightConnector1">
            <a:avLst/>
          </a:prstGeom>
          <a:noFill/>
          <a:ln cap="flat" cmpd="sng" w="38100">
            <a:solidFill>
              <a:srgbClr val="FF0000"/>
            </a:solidFill>
            <a:prstDash val="solid"/>
            <a:miter lim="800000"/>
            <a:headEnd len="sm" w="sm" type="none"/>
            <a:tailEnd len="sm" w="sm" type="none"/>
          </a:ln>
        </p:spPr>
      </p:cxnSp>
      <p:pic>
        <p:nvPicPr>
          <p:cNvPr id="440" name="Google Shape;440;p54"/>
          <p:cNvPicPr preferRelativeResize="0"/>
          <p:nvPr/>
        </p:nvPicPr>
        <p:blipFill rotWithShape="1">
          <a:blip r:embed="rId3">
            <a:alphaModFix/>
          </a:blip>
          <a:srcRect b="0" l="0" r="0" t="0"/>
          <a:stretch/>
        </p:blipFill>
        <p:spPr>
          <a:xfrm>
            <a:off x="2982994" y="1112141"/>
            <a:ext cx="3807973" cy="50772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5"/>
          <p:cNvSpPr txBox="1"/>
          <p:nvPr>
            <p:ph type="ctrTitle"/>
          </p:nvPr>
        </p:nvSpPr>
        <p:spPr>
          <a:xfrm>
            <a:off x="4897511" y="1447800"/>
            <a:ext cx="3979714" cy="19812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50"/>
              <a:buFont typeface="Calibri"/>
              <a:buNone/>
            </a:pPr>
            <a:r>
              <a:rPr lang="en-US" sz="4050"/>
              <a:t>Classroom Slides: </a:t>
            </a:r>
            <a:r>
              <a:rPr i="1" lang="en-US" sz="4050"/>
              <a:t>Brain Chemistry Teacher’s Guide</a:t>
            </a:r>
            <a:endParaRPr i="1" sz="4050"/>
          </a:p>
        </p:txBody>
      </p:sp>
      <p:sp>
        <p:nvSpPr>
          <p:cNvPr id="447" name="Google Shape;447;p55"/>
          <p:cNvSpPr txBox="1"/>
          <p:nvPr>
            <p:ph idx="1" type="subTitle"/>
          </p:nvPr>
        </p:nvSpPr>
        <p:spPr>
          <a:xfrm>
            <a:off x="4897511" y="3657599"/>
            <a:ext cx="3979714" cy="2967981"/>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sz="2400"/>
              <a:t>Nancy P. Moreno, PhD</a:t>
            </a:r>
            <a:endParaRPr/>
          </a:p>
          <a:p>
            <a:pPr indent="0" lvl="0" marL="0" rtl="0" algn="ctr">
              <a:lnSpc>
                <a:spcPct val="90000"/>
              </a:lnSpc>
              <a:spcBef>
                <a:spcPts val="300"/>
              </a:spcBef>
              <a:spcAft>
                <a:spcPts val="0"/>
              </a:spcAft>
              <a:buClr>
                <a:schemeClr val="dk1"/>
              </a:buClr>
              <a:buSzPts val="2400"/>
              <a:buNone/>
            </a:pPr>
            <a:r>
              <a:rPr lang="en-US" sz="2400"/>
              <a:t>Barbara Z. Tharp, MS</a:t>
            </a:r>
            <a:endParaRPr/>
          </a:p>
          <a:p>
            <a:pPr indent="0" lvl="0" marL="0" rtl="0" algn="ctr">
              <a:lnSpc>
                <a:spcPct val="90000"/>
              </a:lnSpc>
              <a:spcBef>
                <a:spcPts val="300"/>
              </a:spcBef>
              <a:spcAft>
                <a:spcPts val="0"/>
              </a:spcAft>
              <a:buClr>
                <a:schemeClr val="dk1"/>
              </a:buClr>
              <a:buSzPts val="2400"/>
              <a:buNone/>
            </a:pPr>
            <a:r>
              <a:rPr lang="en-US" sz="2400"/>
              <a:t>Tadzia GrandPré, PhD</a:t>
            </a:r>
            <a:endParaRPr/>
          </a:p>
          <a:p>
            <a:pPr indent="0" lvl="0" marL="0" rtl="0" algn="ctr">
              <a:lnSpc>
                <a:spcPct val="90000"/>
              </a:lnSpc>
              <a:spcBef>
                <a:spcPts val="1800"/>
              </a:spcBef>
              <a:spcAft>
                <a:spcPts val="0"/>
              </a:spcAft>
              <a:buClr>
                <a:schemeClr val="dk1"/>
              </a:buClr>
              <a:buSzPts val="2200"/>
              <a:buNone/>
            </a:pPr>
            <a:r>
              <a:rPr lang="en-US" sz="2200"/>
              <a:t>Center for </a:t>
            </a:r>
            <a:br>
              <a:rPr lang="en-US" sz="2200"/>
            </a:br>
            <a:r>
              <a:rPr lang="en-US" sz="2200"/>
              <a:t>Educational Outreach</a:t>
            </a:r>
            <a:endParaRPr/>
          </a:p>
          <a:p>
            <a:pPr indent="0" lvl="0" marL="0" rtl="0" algn="ctr">
              <a:lnSpc>
                <a:spcPct val="90000"/>
              </a:lnSpc>
              <a:spcBef>
                <a:spcPts val="1200"/>
              </a:spcBef>
              <a:spcAft>
                <a:spcPts val="0"/>
              </a:spcAft>
              <a:buClr>
                <a:schemeClr val="dk1"/>
              </a:buClr>
              <a:buSzPts val="2200"/>
              <a:buNone/>
            </a:pPr>
            <a:r>
              <a:rPr lang="en-US" sz="2200"/>
              <a:t>Baylor College of Medicine</a:t>
            </a:r>
            <a:endParaRPr sz="2200"/>
          </a:p>
        </p:txBody>
      </p:sp>
      <p:pic>
        <p:nvPicPr>
          <p:cNvPr descr="BrainChem-cs.jpg" id="448" name="Google Shape;448;p55"/>
          <p:cNvPicPr preferRelativeResize="0"/>
          <p:nvPr/>
        </p:nvPicPr>
        <p:blipFill rotWithShape="1">
          <a:blip r:embed="rId3">
            <a:alphaModFix/>
          </a:blip>
          <a:srcRect b="0" l="0" r="0" t="0"/>
          <a:stretch/>
        </p:blipFill>
        <p:spPr>
          <a:xfrm>
            <a:off x="0" y="1335380"/>
            <a:ext cx="4572000" cy="2571750"/>
          </a:xfrm>
          <a:prstGeom prst="rect">
            <a:avLst/>
          </a:prstGeom>
          <a:noFill/>
          <a:ln>
            <a:noFill/>
          </a:ln>
        </p:spPr>
      </p:pic>
      <p:sp>
        <p:nvSpPr>
          <p:cNvPr id="449" name="Google Shape;449;p55"/>
          <p:cNvSpPr txBox="1"/>
          <p:nvPr/>
        </p:nvSpPr>
        <p:spPr>
          <a:xfrm>
            <a:off x="1423471" y="3907130"/>
            <a:ext cx="3240180" cy="24622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EEEDED"/>
              </a:buClr>
              <a:buSzPts val="1000"/>
              <a:buFont typeface="Arial"/>
              <a:buNone/>
            </a:pPr>
            <a:r>
              <a:rPr b="0" i="0" lang="en-US" sz="1000" u="none" cap="none" strike="noStrike">
                <a:solidFill>
                  <a:srgbClr val="EEEDED"/>
                </a:solidFill>
                <a:latin typeface="Arial"/>
                <a:ea typeface="Arial"/>
                <a:cs typeface="Arial"/>
                <a:sym typeface="Arial"/>
              </a:rPr>
              <a:t>© Mathieu Letellier. CC-BY-NC-ND.</a:t>
            </a:r>
            <a:endParaRPr b="0" i="0" sz="1000" u="none" cap="none" strike="noStrike">
              <a:solidFill>
                <a:srgbClr val="EEEDE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276683" y="43099"/>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Internal Brain Structure</a:t>
            </a:r>
            <a:endParaRPr/>
          </a:p>
        </p:txBody>
      </p:sp>
      <p:sp>
        <p:nvSpPr>
          <p:cNvPr id="202" name="Google Shape;202;p28"/>
          <p:cNvSpPr txBox="1"/>
          <p:nvPr>
            <p:ph idx="1" type="body"/>
          </p:nvPr>
        </p:nvSpPr>
        <p:spPr>
          <a:xfrm>
            <a:off x="430671" y="1142609"/>
            <a:ext cx="7732712" cy="183964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Noto Sans Symbols"/>
              <a:buNone/>
            </a:pPr>
            <a:r>
              <a:rPr lang="en-US">
                <a:latin typeface="Comic Sans MS"/>
                <a:ea typeface="Comic Sans MS"/>
                <a:cs typeface="Comic Sans MS"/>
                <a:sym typeface="Comic Sans MS"/>
              </a:rPr>
              <a:t>This MRI of a normal brain reveals the different regions </a:t>
            </a:r>
            <a:br>
              <a:rPr lang="en-US">
                <a:latin typeface="Comic Sans MS"/>
                <a:ea typeface="Comic Sans MS"/>
                <a:cs typeface="Comic Sans MS"/>
                <a:sym typeface="Comic Sans MS"/>
              </a:rPr>
            </a:br>
            <a:r>
              <a:rPr lang="en-US">
                <a:latin typeface="Comic Sans MS"/>
                <a:ea typeface="Comic Sans MS"/>
                <a:cs typeface="Comic Sans MS"/>
                <a:sym typeface="Comic Sans MS"/>
              </a:rPr>
              <a:t>of the brain, each of which has specific functions. </a:t>
            </a:r>
            <a:br>
              <a:rPr lang="en-US">
                <a:latin typeface="Comic Sans MS"/>
                <a:ea typeface="Comic Sans MS"/>
                <a:cs typeface="Comic Sans MS"/>
                <a:sym typeface="Comic Sans MS"/>
              </a:rPr>
            </a:b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rPr lang="en-US">
                <a:latin typeface="Comic Sans MS"/>
                <a:ea typeface="Comic Sans MS"/>
                <a:cs typeface="Comic Sans MS"/>
                <a:sym typeface="Comic Sans MS"/>
              </a:rPr>
              <a:t>Such detailed images allow physicians to visualize diseases, effects of injuries and abnormalities in the brain. </a:t>
            </a:r>
            <a:endParaRPr/>
          </a:p>
        </p:txBody>
      </p:sp>
      <p:pic>
        <p:nvPicPr>
          <p:cNvPr descr="MRI.png" id="203" name="Google Shape;203;p28"/>
          <p:cNvPicPr preferRelativeResize="0"/>
          <p:nvPr/>
        </p:nvPicPr>
        <p:blipFill rotWithShape="1">
          <a:blip r:embed="rId3">
            <a:alphaModFix/>
          </a:blip>
          <a:srcRect b="0" l="0" r="0" t="0"/>
          <a:stretch/>
        </p:blipFill>
        <p:spPr>
          <a:xfrm>
            <a:off x="2284591" y="3067327"/>
            <a:ext cx="5013107" cy="3520440"/>
          </a:xfrm>
          <a:prstGeom prst="rect">
            <a:avLst/>
          </a:prstGeom>
          <a:noFill/>
          <a:ln>
            <a:noFill/>
          </a:ln>
        </p:spPr>
      </p:pic>
      <p:sp>
        <p:nvSpPr>
          <p:cNvPr id="204" name="Google Shape;204;p28"/>
          <p:cNvSpPr txBox="1"/>
          <p:nvPr/>
        </p:nvSpPr>
        <p:spPr>
          <a:xfrm>
            <a:off x="5903821" y="6464657"/>
            <a:ext cx="3240180"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Image © Mikhail Basov.</a:t>
            </a:r>
            <a:endParaRPr sz="1000">
              <a:solidFill>
                <a:srgbClr val="EEEDED"/>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The Human Nervous System</a:t>
            </a:r>
            <a:endParaRPr/>
          </a:p>
        </p:txBody>
      </p:sp>
      <p:sp>
        <p:nvSpPr>
          <p:cNvPr id="211" name="Google Shape;211;p29"/>
          <p:cNvSpPr txBox="1"/>
          <p:nvPr>
            <p:ph idx="1" type="body"/>
          </p:nvPr>
        </p:nvSpPr>
        <p:spPr>
          <a:xfrm>
            <a:off x="685800" y="1371600"/>
            <a:ext cx="2594436" cy="472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Noto Sans Symbols"/>
              <a:buNone/>
            </a:pPr>
            <a:r>
              <a:rPr lang="en-US">
                <a:latin typeface="Comic Sans MS"/>
                <a:ea typeface="Comic Sans MS"/>
                <a:cs typeface="Comic Sans MS"/>
                <a:sym typeface="Comic Sans MS"/>
              </a:rPr>
              <a:t>The </a:t>
            </a:r>
            <a:r>
              <a:rPr b="1" lang="en-US">
                <a:latin typeface="Comic Sans MS"/>
                <a:ea typeface="Comic Sans MS"/>
                <a:cs typeface="Comic Sans MS"/>
                <a:sym typeface="Comic Sans MS"/>
              </a:rPr>
              <a:t>brain</a:t>
            </a:r>
            <a:r>
              <a:rPr lang="en-US">
                <a:latin typeface="Comic Sans MS"/>
                <a:ea typeface="Comic Sans MS"/>
                <a:cs typeface="Comic Sans MS"/>
                <a:sym typeface="Comic Sans MS"/>
              </a:rPr>
              <a:t> and </a:t>
            </a:r>
            <a:r>
              <a:rPr b="1" lang="en-US">
                <a:latin typeface="Comic Sans MS"/>
                <a:ea typeface="Comic Sans MS"/>
                <a:cs typeface="Comic Sans MS"/>
                <a:sym typeface="Comic Sans MS"/>
              </a:rPr>
              <a:t>spinal cord </a:t>
            </a:r>
            <a:r>
              <a:rPr lang="en-US">
                <a:latin typeface="Comic Sans MS"/>
                <a:ea typeface="Comic Sans MS"/>
                <a:cs typeface="Comic Sans MS"/>
                <a:sym typeface="Comic Sans MS"/>
              </a:rPr>
              <a:t>make up the </a:t>
            </a:r>
            <a:r>
              <a:rPr lang="en-US" u="sng">
                <a:latin typeface="Comic Sans MS"/>
                <a:ea typeface="Comic Sans MS"/>
                <a:cs typeface="Comic Sans MS"/>
                <a:sym typeface="Comic Sans MS"/>
              </a:rPr>
              <a:t>central nervous system</a:t>
            </a:r>
            <a:r>
              <a:rPr lang="en-US">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rPr lang="en-US">
                <a:latin typeface="Comic Sans MS"/>
                <a:ea typeface="Comic Sans MS"/>
                <a:cs typeface="Comic Sans MS"/>
                <a:sym typeface="Comic Sans MS"/>
              </a:rPr>
              <a:t>All other nerves in the body form the </a:t>
            </a:r>
            <a:r>
              <a:rPr lang="en-US" u="sng">
                <a:latin typeface="Comic Sans MS"/>
                <a:ea typeface="Comic Sans MS"/>
                <a:cs typeface="Comic Sans MS"/>
                <a:sym typeface="Comic Sans MS"/>
              </a:rPr>
              <a:t>peripheral nervous system</a:t>
            </a:r>
            <a:r>
              <a:rPr lang="en-US">
                <a:latin typeface="Comic Sans MS"/>
                <a:ea typeface="Comic Sans MS"/>
                <a:cs typeface="Comic Sans MS"/>
                <a:sym typeface="Comic Sans MS"/>
              </a:rPr>
              <a:t>. </a:t>
            </a:r>
            <a:endParaRPr/>
          </a:p>
        </p:txBody>
      </p:sp>
      <p:pic>
        <p:nvPicPr>
          <p:cNvPr descr="NervousSystem.png" id="212" name="Google Shape;212;p29"/>
          <p:cNvPicPr preferRelativeResize="0"/>
          <p:nvPr/>
        </p:nvPicPr>
        <p:blipFill rotWithShape="1">
          <a:blip r:embed="rId3">
            <a:alphaModFix/>
          </a:blip>
          <a:srcRect b="0" l="0" r="0" t="0"/>
          <a:stretch/>
        </p:blipFill>
        <p:spPr>
          <a:xfrm>
            <a:off x="3743232" y="1350140"/>
            <a:ext cx="2160588" cy="4973638"/>
          </a:xfrm>
          <a:prstGeom prst="rect">
            <a:avLst/>
          </a:prstGeom>
          <a:noFill/>
          <a:ln>
            <a:noFill/>
          </a:ln>
        </p:spPr>
      </p:pic>
      <p:pic>
        <p:nvPicPr>
          <p:cNvPr descr="CNS.png" id="213" name="Google Shape;213;p29"/>
          <p:cNvPicPr preferRelativeResize="0"/>
          <p:nvPr/>
        </p:nvPicPr>
        <p:blipFill rotWithShape="1">
          <a:blip r:embed="rId4">
            <a:alphaModFix/>
          </a:blip>
          <a:srcRect b="0" l="0" r="0" t="0"/>
          <a:stretch/>
        </p:blipFill>
        <p:spPr>
          <a:xfrm>
            <a:off x="6537703" y="1338657"/>
            <a:ext cx="1376362" cy="4541837"/>
          </a:xfrm>
          <a:prstGeom prst="rect">
            <a:avLst/>
          </a:prstGeom>
          <a:noFill/>
          <a:ln>
            <a:noFill/>
          </a:ln>
        </p:spPr>
      </p:pic>
      <p:sp>
        <p:nvSpPr>
          <p:cNvPr id="214" name="Google Shape;214;p29"/>
          <p:cNvSpPr txBox="1"/>
          <p:nvPr/>
        </p:nvSpPr>
        <p:spPr>
          <a:xfrm>
            <a:off x="5903821" y="6464657"/>
            <a:ext cx="3240180"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Comic Sans MS"/>
                <a:ea typeface="Comic Sans MS"/>
                <a:cs typeface="Comic Sans MS"/>
                <a:sym typeface="Comic Sans MS"/>
              </a:rPr>
              <a:t>Illustrations © Williams &amp; Wilkins. All rights reserved.</a:t>
            </a:r>
            <a:endParaRPr sz="1000">
              <a:solidFill>
                <a:srgbClr val="EEEDED"/>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Normal Brain Development</a:t>
            </a:r>
            <a:endParaRPr/>
          </a:p>
        </p:txBody>
      </p:sp>
      <p:sp>
        <p:nvSpPr>
          <p:cNvPr id="221" name="Google Shape;221;p30"/>
          <p:cNvSpPr txBox="1"/>
          <p:nvPr>
            <p:ph idx="1" type="body"/>
          </p:nvPr>
        </p:nvSpPr>
        <p:spPr>
          <a:xfrm>
            <a:off x="628650" y="3451733"/>
            <a:ext cx="8273380" cy="25453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Noto Sans Symbols"/>
              <a:buNone/>
            </a:pPr>
            <a:r>
              <a:rPr lang="en-US">
                <a:latin typeface="Comic Sans MS"/>
                <a:ea typeface="Comic Sans MS"/>
                <a:cs typeface="Comic Sans MS"/>
                <a:sym typeface="Comic Sans MS"/>
              </a:rPr>
              <a:t>The MRI images above show normal brain development (left to right) at ages 1 week, 3 months, 1 year, 2 years, and 10 years. </a:t>
            </a:r>
            <a:br>
              <a:rPr lang="en-US">
                <a:latin typeface="Comic Sans MS"/>
                <a:ea typeface="Comic Sans MS"/>
                <a:cs typeface="Comic Sans MS"/>
                <a:sym typeface="Comic Sans MS"/>
              </a:rPr>
            </a:b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rPr lang="en-US">
                <a:latin typeface="Comic Sans MS"/>
                <a:ea typeface="Comic Sans MS"/>
                <a:cs typeface="Comic Sans MS"/>
                <a:sym typeface="Comic Sans MS"/>
              </a:rPr>
              <a:t>Images such as these serve as a baseline </a:t>
            </a:r>
            <a:br>
              <a:rPr lang="en-US">
                <a:latin typeface="Comic Sans MS"/>
                <a:ea typeface="Comic Sans MS"/>
                <a:cs typeface="Comic Sans MS"/>
                <a:sym typeface="Comic Sans MS"/>
              </a:rPr>
            </a:br>
            <a:r>
              <a:rPr lang="en-US">
                <a:latin typeface="Comic Sans MS"/>
                <a:ea typeface="Comic Sans MS"/>
                <a:cs typeface="Comic Sans MS"/>
                <a:sym typeface="Comic Sans MS"/>
              </a:rPr>
              <a:t>for pediatricians when determining problems within the brain. </a:t>
            </a:r>
            <a:endParaRPr/>
          </a:p>
        </p:txBody>
      </p:sp>
      <p:pic>
        <p:nvPicPr>
          <p:cNvPr descr="BrainDev.png" id="222" name="Google Shape;222;p30"/>
          <p:cNvPicPr preferRelativeResize="0"/>
          <p:nvPr/>
        </p:nvPicPr>
        <p:blipFill rotWithShape="1">
          <a:blip r:embed="rId3">
            <a:alphaModFix/>
          </a:blip>
          <a:srcRect b="0" l="0" r="0" t="0"/>
          <a:stretch/>
        </p:blipFill>
        <p:spPr>
          <a:xfrm>
            <a:off x="846699" y="1365433"/>
            <a:ext cx="7130095" cy="2087918"/>
          </a:xfrm>
          <a:prstGeom prst="rect">
            <a:avLst/>
          </a:prstGeom>
          <a:noFill/>
          <a:ln>
            <a:noFill/>
          </a:ln>
        </p:spPr>
      </p:pic>
      <p:sp>
        <p:nvSpPr>
          <p:cNvPr id="223" name="Google Shape;223;p30"/>
          <p:cNvSpPr txBox="1"/>
          <p:nvPr/>
        </p:nvSpPr>
        <p:spPr>
          <a:xfrm>
            <a:off x="6454973" y="6307529"/>
            <a:ext cx="2689027" cy="40011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MRI image courtesy of NIH from the MRI Study of Normal Brain Development Project.</a:t>
            </a:r>
            <a:endParaRPr sz="1000">
              <a:solidFill>
                <a:srgbClr val="EEEDED"/>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What Is a Neuron? </a:t>
            </a:r>
            <a:endParaRPr/>
          </a:p>
        </p:txBody>
      </p:sp>
      <p:sp>
        <p:nvSpPr>
          <p:cNvPr id="230" name="Google Shape;230;p31"/>
          <p:cNvSpPr txBox="1"/>
          <p:nvPr>
            <p:ph idx="1" type="body"/>
          </p:nvPr>
        </p:nvSpPr>
        <p:spPr>
          <a:xfrm>
            <a:off x="690956" y="1371600"/>
            <a:ext cx="3589337" cy="472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100"/>
              <a:buFont typeface="Noto Sans Symbols"/>
              <a:buNone/>
            </a:pPr>
            <a:r>
              <a:rPr lang="en-US">
                <a:latin typeface="Comic Sans MS"/>
                <a:ea typeface="Comic Sans MS"/>
                <a:cs typeface="Comic Sans MS"/>
                <a:sym typeface="Comic Sans MS"/>
              </a:rPr>
              <a:t>Microscopic image of a neuron from the hippocampus.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rPr lang="en-US">
                <a:latin typeface="Comic Sans MS"/>
                <a:ea typeface="Comic Sans MS"/>
                <a:cs typeface="Comic Sans MS"/>
                <a:sym typeface="Comic Sans MS"/>
              </a:rPr>
              <a:t>Most neurons receive signals from many other neurons.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t/>
            </a:r>
            <a:endParaRPr>
              <a:latin typeface="Comic Sans MS"/>
              <a:ea typeface="Comic Sans MS"/>
              <a:cs typeface="Comic Sans MS"/>
              <a:sym typeface="Comic Sans MS"/>
            </a:endParaRPr>
          </a:p>
          <a:p>
            <a:pPr indent="0" lvl="0" marL="0" rtl="0" algn="l">
              <a:lnSpc>
                <a:spcPct val="90000"/>
              </a:lnSpc>
              <a:spcBef>
                <a:spcPts val="750"/>
              </a:spcBef>
              <a:spcAft>
                <a:spcPts val="0"/>
              </a:spcAft>
              <a:buClr>
                <a:schemeClr val="dk1"/>
              </a:buClr>
              <a:buSzPts val="2100"/>
              <a:buFont typeface="Noto Sans Symbols"/>
              <a:buNone/>
            </a:pPr>
            <a:r>
              <a:rPr lang="en-US">
                <a:latin typeface="Comic Sans MS"/>
                <a:ea typeface="Comic Sans MS"/>
                <a:cs typeface="Comic Sans MS"/>
                <a:sym typeface="Comic Sans MS"/>
              </a:rPr>
              <a:t>The combined effects of these signals determine the response of the receiving neuron. </a:t>
            </a:r>
            <a:endParaRPr/>
          </a:p>
        </p:txBody>
      </p:sp>
      <p:pic>
        <p:nvPicPr>
          <p:cNvPr descr="Neuron1_McNeilr.png" id="231" name="Google Shape;231;p31"/>
          <p:cNvPicPr preferRelativeResize="0"/>
          <p:nvPr/>
        </p:nvPicPr>
        <p:blipFill rotWithShape="1">
          <a:blip r:embed="rId3">
            <a:alphaModFix/>
          </a:blip>
          <a:srcRect b="0" l="0" r="0" t="0"/>
          <a:stretch/>
        </p:blipFill>
        <p:spPr>
          <a:xfrm>
            <a:off x="4709938" y="493161"/>
            <a:ext cx="3959087" cy="5936586"/>
          </a:xfrm>
          <a:prstGeom prst="rect">
            <a:avLst/>
          </a:prstGeom>
          <a:noFill/>
          <a:ln>
            <a:noFill/>
          </a:ln>
        </p:spPr>
      </p:pic>
      <p:sp>
        <p:nvSpPr>
          <p:cNvPr id="232" name="Google Shape;232;p31"/>
          <p:cNvSpPr txBox="1"/>
          <p:nvPr/>
        </p:nvSpPr>
        <p:spPr>
          <a:xfrm>
            <a:off x="6062177" y="6464657"/>
            <a:ext cx="3081824"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 Baylor College of Medicine\Robert S. McNeil.</a:t>
            </a:r>
            <a:endParaRPr sz="1000">
              <a:solidFill>
                <a:srgbClr val="EEEDED"/>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NeuronStructure.png" id="238" name="Google Shape;238;p32"/>
          <p:cNvPicPr preferRelativeResize="0"/>
          <p:nvPr/>
        </p:nvPicPr>
        <p:blipFill rotWithShape="1">
          <a:blip r:embed="rId3">
            <a:alphaModFix/>
          </a:blip>
          <a:srcRect b="0" l="0" r="0" t="0"/>
          <a:stretch/>
        </p:blipFill>
        <p:spPr>
          <a:xfrm>
            <a:off x="5757961" y="848930"/>
            <a:ext cx="3128774" cy="5406134"/>
          </a:xfrm>
          <a:prstGeom prst="rect">
            <a:avLst/>
          </a:prstGeom>
          <a:noFill/>
          <a:ln>
            <a:noFill/>
          </a:ln>
        </p:spPr>
      </p:pic>
      <p:sp>
        <p:nvSpPr>
          <p:cNvPr id="239" name="Google Shape;239;p3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Typical Structure of Neurons </a:t>
            </a:r>
            <a:endParaRPr/>
          </a:p>
        </p:txBody>
      </p:sp>
      <p:sp>
        <p:nvSpPr>
          <p:cNvPr id="240" name="Google Shape;240;p32"/>
          <p:cNvSpPr txBox="1"/>
          <p:nvPr>
            <p:ph idx="1" type="body"/>
          </p:nvPr>
        </p:nvSpPr>
        <p:spPr>
          <a:xfrm>
            <a:off x="345231" y="1371600"/>
            <a:ext cx="5412730" cy="47244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Clr>
                <a:schemeClr val="dk1"/>
              </a:buClr>
              <a:buSzPts val="1800"/>
              <a:buChar char="•"/>
            </a:pPr>
            <a:r>
              <a:rPr lang="en-US" sz="1800">
                <a:latin typeface="Comic Sans MS"/>
                <a:ea typeface="Comic Sans MS"/>
                <a:cs typeface="Comic Sans MS"/>
                <a:sym typeface="Comic Sans MS"/>
              </a:rPr>
              <a:t>A typical neuron has an enlarged cell body which contains the </a:t>
            </a:r>
            <a:r>
              <a:rPr b="1" lang="en-US" sz="1800">
                <a:latin typeface="Comic Sans MS"/>
                <a:ea typeface="Comic Sans MS"/>
                <a:cs typeface="Comic Sans MS"/>
                <a:sym typeface="Comic Sans MS"/>
              </a:rPr>
              <a:t>nucleus</a:t>
            </a:r>
            <a:r>
              <a:rPr lang="en-US" sz="1800">
                <a:latin typeface="Comic Sans MS"/>
                <a:ea typeface="Comic Sans MS"/>
                <a:cs typeface="Comic Sans MS"/>
                <a:sym typeface="Comic Sans MS"/>
              </a:rPr>
              <a:t>. </a:t>
            </a:r>
            <a:br>
              <a:rPr lang="en-US" sz="1800">
                <a:latin typeface="Comic Sans MS"/>
                <a:ea typeface="Comic Sans MS"/>
                <a:cs typeface="Comic Sans MS"/>
                <a:sym typeface="Comic Sans MS"/>
              </a:rPr>
            </a:br>
            <a:endParaRPr sz="1800">
              <a:latin typeface="Comic Sans MS"/>
              <a:ea typeface="Comic Sans MS"/>
              <a:cs typeface="Comic Sans MS"/>
              <a:sym typeface="Comic Sans MS"/>
            </a:endParaRPr>
          </a:p>
          <a:p>
            <a:pPr indent="-171450" lvl="0" marL="171450" rtl="0" algn="l">
              <a:lnSpc>
                <a:spcPct val="90000"/>
              </a:lnSpc>
              <a:spcBef>
                <a:spcPts val="750"/>
              </a:spcBef>
              <a:spcAft>
                <a:spcPts val="0"/>
              </a:spcAft>
              <a:buClr>
                <a:schemeClr val="dk1"/>
              </a:buClr>
              <a:buSzPts val="1800"/>
              <a:buChar char="•"/>
            </a:pPr>
            <a:r>
              <a:rPr lang="en-US" sz="1800">
                <a:latin typeface="Comic Sans MS"/>
                <a:ea typeface="Comic Sans MS"/>
                <a:cs typeface="Comic Sans MS"/>
                <a:sym typeface="Comic Sans MS"/>
              </a:rPr>
              <a:t>Most neurons have branches, </a:t>
            </a:r>
            <a:r>
              <a:rPr b="1" lang="en-US" sz="1800">
                <a:latin typeface="Comic Sans MS"/>
                <a:ea typeface="Comic Sans MS"/>
                <a:cs typeface="Comic Sans MS"/>
                <a:sym typeface="Comic Sans MS"/>
              </a:rPr>
              <a:t>dendrites</a:t>
            </a:r>
            <a:r>
              <a:rPr lang="en-US" sz="1800">
                <a:latin typeface="Comic Sans MS"/>
                <a:ea typeface="Comic Sans MS"/>
                <a:cs typeface="Comic Sans MS"/>
                <a:sym typeface="Comic Sans MS"/>
              </a:rPr>
              <a:t>, and a longer tail-like fiber, or extension, called an </a:t>
            </a:r>
            <a:r>
              <a:rPr b="1" lang="en-US" sz="1800">
                <a:latin typeface="Comic Sans MS"/>
                <a:ea typeface="Comic Sans MS"/>
                <a:cs typeface="Comic Sans MS"/>
                <a:sym typeface="Comic Sans MS"/>
              </a:rPr>
              <a:t>axon</a:t>
            </a:r>
            <a:r>
              <a:rPr lang="en-US" sz="1800">
                <a:latin typeface="Comic Sans MS"/>
                <a:ea typeface="Comic Sans MS"/>
                <a:cs typeface="Comic Sans MS"/>
                <a:sym typeface="Comic Sans MS"/>
              </a:rPr>
              <a:t>. </a:t>
            </a:r>
            <a:endParaRPr/>
          </a:p>
          <a:p>
            <a:pPr indent="-171450" lvl="0" marL="171450" rtl="0" algn="l">
              <a:lnSpc>
                <a:spcPct val="90000"/>
              </a:lnSpc>
              <a:spcBef>
                <a:spcPts val="750"/>
              </a:spcBef>
              <a:spcAft>
                <a:spcPts val="0"/>
              </a:spcAft>
              <a:buClr>
                <a:schemeClr val="dk1"/>
              </a:buClr>
              <a:buSzPts val="1800"/>
              <a:buChar char="•"/>
            </a:pPr>
            <a:r>
              <a:rPr lang="en-US" sz="1800">
                <a:latin typeface="Comic Sans MS"/>
                <a:ea typeface="Comic Sans MS"/>
                <a:cs typeface="Comic Sans MS"/>
                <a:sym typeface="Comic Sans MS"/>
              </a:rPr>
              <a:t>Information typically is received on </a:t>
            </a:r>
            <a:br>
              <a:rPr lang="en-US" sz="1800">
                <a:latin typeface="Comic Sans MS"/>
                <a:ea typeface="Comic Sans MS"/>
                <a:cs typeface="Comic Sans MS"/>
                <a:sym typeface="Comic Sans MS"/>
              </a:rPr>
            </a:br>
            <a:r>
              <a:rPr lang="en-US" sz="1800">
                <a:latin typeface="Comic Sans MS"/>
                <a:ea typeface="Comic Sans MS"/>
                <a:cs typeface="Comic Sans MS"/>
                <a:sym typeface="Comic Sans MS"/>
              </a:rPr>
              <a:t>the dendrites or cell body, and is transmitted in one direction down the axon and passed to next neuron. </a:t>
            </a:r>
            <a:endParaRPr/>
          </a:p>
          <a:p>
            <a:pPr indent="-171450" lvl="0" marL="171450" rtl="0" algn="l">
              <a:lnSpc>
                <a:spcPct val="90000"/>
              </a:lnSpc>
              <a:spcBef>
                <a:spcPts val="750"/>
              </a:spcBef>
              <a:spcAft>
                <a:spcPts val="0"/>
              </a:spcAft>
              <a:buClr>
                <a:schemeClr val="dk1"/>
              </a:buClr>
              <a:buSzPts val="1800"/>
              <a:buChar char="•"/>
            </a:pPr>
            <a:r>
              <a:rPr lang="en-US" sz="1800">
                <a:latin typeface="Comic Sans MS"/>
                <a:ea typeface="Comic Sans MS"/>
                <a:cs typeface="Comic Sans MS"/>
                <a:sym typeface="Comic Sans MS"/>
              </a:rPr>
              <a:t>Neurons vary greatly in size and shape. (generally have only a single axon, but can have 100s of dendrites. </a:t>
            </a:r>
            <a:endParaRPr/>
          </a:p>
        </p:txBody>
      </p:sp>
      <p:sp>
        <p:nvSpPr>
          <p:cNvPr id="241" name="Google Shape;241;p32"/>
          <p:cNvSpPr txBox="1"/>
          <p:nvPr/>
        </p:nvSpPr>
        <p:spPr>
          <a:xfrm>
            <a:off x="5865777" y="6464657"/>
            <a:ext cx="3278224"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rgbClr val="EEEDED"/>
                </a:solidFill>
                <a:latin typeface="Arial"/>
                <a:ea typeface="Arial"/>
                <a:cs typeface="Arial"/>
                <a:sym typeface="Arial"/>
              </a:rPr>
              <a:t>Illustration © Williams &amp; Wilkins. All rights reserved.</a:t>
            </a:r>
            <a:endParaRPr sz="1000">
              <a:solidFill>
                <a:srgbClr val="EEEDED"/>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628650" y="-43348"/>
            <a:ext cx="78867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300"/>
              <a:buFont typeface="Comic Sans MS"/>
              <a:buNone/>
            </a:pPr>
            <a:r>
              <a:rPr lang="en-US">
                <a:latin typeface="Comic Sans MS"/>
                <a:ea typeface="Comic Sans MS"/>
                <a:cs typeface="Comic Sans MS"/>
                <a:sym typeface="Comic Sans MS"/>
              </a:rPr>
              <a:t>Neuron Firing </a:t>
            </a:r>
            <a:endParaRPr/>
          </a:p>
        </p:txBody>
      </p:sp>
      <p:pic>
        <p:nvPicPr>
          <p:cNvPr descr="Neuromuscular_Junction.png" id="248" name="Google Shape;248;p33"/>
          <p:cNvPicPr preferRelativeResize="0"/>
          <p:nvPr/>
        </p:nvPicPr>
        <p:blipFill rotWithShape="1">
          <a:blip r:embed="rId3">
            <a:alphaModFix/>
          </a:blip>
          <a:srcRect b="0" l="0" r="0" t="0"/>
          <a:stretch/>
        </p:blipFill>
        <p:spPr>
          <a:xfrm>
            <a:off x="1467232" y="921131"/>
            <a:ext cx="6130112" cy="3576351"/>
          </a:xfrm>
          <a:prstGeom prst="rect">
            <a:avLst/>
          </a:prstGeom>
          <a:noFill/>
          <a:ln cap="flat" cmpd="sng" w="9525">
            <a:solidFill>
              <a:schemeClr val="lt2"/>
            </a:solidFill>
            <a:prstDash val="solid"/>
            <a:miter lim="800000"/>
            <a:headEnd len="sm" w="sm" type="none"/>
            <a:tailEnd len="sm" w="sm" type="none"/>
          </a:ln>
        </p:spPr>
      </p:pic>
      <p:sp>
        <p:nvSpPr>
          <p:cNvPr id="249" name="Google Shape;249;p33"/>
          <p:cNvSpPr txBox="1"/>
          <p:nvPr/>
        </p:nvSpPr>
        <p:spPr>
          <a:xfrm>
            <a:off x="6049885" y="6365791"/>
            <a:ext cx="3094918" cy="553998"/>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00">
                <a:solidFill>
                  <a:schemeClr val="dk1"/>
                </a:solidFill>
                <a:latin typeface="Comic Sans MS"/>
                <a:ea typeface="Comic Sans MS"/>
                <a:cs typeface="Comic Sans MS"/>
                <a:sym typeface="Comic Sans MS"/>
              </a:rPr>
              <a:t>Image courtesy of Thomas Caceci, PhD, Virginia-Maryland Regional College of Veterinary Medicine.</a:t>
            </a:r>
            <a:endParaRPr sz="1000">
              <a:solidFill>
                <a:schemeClr val="dk1"/>
              </a:solidFill>
              <a:latin typeface="Comic Sans MS"/>
              <a:ea typeface="Comic Sans MS"/>
              <a:cs typeface="Comic Sans MS"/>
              <a:sym typeface="Comic Sans MS"/>
            </a:endParaRPr>
          </a:p>
        </p:txBody>
      </p:sp>
      <p:sp>
        <p:nvSpPr>
          <p:cNvPr id="250" name="Google Shape;250;p33"/>
          <p:cNvSpPr txBox="1"/>
          <p:nvPr>
            <p:ph idx="1" type="body"/>
          </p:nvPr>
        </p:nvSpPr>
        <p:spPr>
          <a:xfrm>
            <a:off x="529907" y="4497482"/>
            <a:ext cx="7856537" cy="210410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200"/>
              <a:buFont typeface="Noto Sans Symbols"/>
              <a:buNone/>
            </a:pPr>
            <a:r>
              <a:rPr lang="en-US" sz="2200">
                <a:latin typeface="Comic Sans MS"/>
                <a:ea typeface="Comic Sans MS"/>
                <a:cs typeface="Comic Sans MS"/>
                <a:sym typeface="Comic Sans MS"/>
              </a:rPr>
              <a:t>This microscopic image shows a motor neuron’s </a:t>
            </a:r>
            <a:br>
              <a:rPr lang="en-US" sz="2200">
                <a:latin typeface="Comic Sans MS"/>
                <a:ea typeface="Comic Sans MS"/>
                <a:cs typeface="Comic Sans MS"/>
                <a:sym typeface="Comic Sans MS"/>
              </a:rPr>
            </a:br>
            <a:r>
              <a:rPr lang="en-US" sz="2200">
                <a:latin typeface="Comic Sans MS"/>
                <a:ea typeface="Comic Sans MS"/>
                <a:cs typeface="Comic Sans MS"/>
                <a:sym typeface="Comic Sans MS"/>
              </a:rPr>
              <a:t>nerve endings on top of muscle fibers. When a neuron fires, a </a:t>
            </a:r>
            <a:r>
              <a:rPr b="1" lang="en-US" sz="2200">
                <a:latin typeface="Comic Sans MS"/>
                <a:ea typeface="Comic Sans MS"/>
                <a:cs typeface="Comic Sans MS"/>
                <a:sym typeface="Comic Sans MS"/>
              </a:rPr>
              <a:t>neurotransmitter</a:t>
            </a:r>
            <a:r>
              <a:rPr lang="en-US" sz="2200">
                <a:latin typeface="Comic Sans MS"/>
                <a:ea typeface="Comic Sans MS"/>
                <a:cs typeface="Comic Sans MS"/>
                <a:sym typeface="Comic Sans MS"/>
              </a:rPr>
              <a:t> is released into the </a:t>
            </a:r>
            <a:r>
              <a:rPr b="1" lang="en-US" sz="2200">
                <a:latin typeface="Comic Sans MS"/>
                <a:ea typeface="Comic Sans MS"/>
                <a:cs typeface="Comic Sans MS"/>
                <a:sym typeface="Comic Sans MS"/>
              </a:rPr>
              <a:t>synaptic cleft</a:t>
            </a:r>
            <a:r>
              <a:rPr lang="en-US" sz="2200">
                <a:latin typeface="Comic Sans MS"/>
                <a:ea typeface="Comic Sans MS"/>
                <a:cs typeface="Comic Sans MS"/>
                <a:sym typeface="Comic Sans MS"/>
              </a:rPr>
              <a:t> between the motor neuron and the muscle fiber; it triggers a series of events that leads to contraction of the muscle.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